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84" r:id="rId5"/>
  </p:sldMasterIdLst>
  <p:notesMasterIdLst>
    <p:notesMasterId r:id="rId30"/>
  </p:notesMasterIdLst>
  <p:handoutMasterIdLst>
    <p:handoutMasterId r:id="rId31"/>
  </p:handoutMasterIdLst>
  <p:sldIdLst>
    <p:sldId id="293" r:id="rId6"/>
    <p:sldId id="294" r:id="rId7"/>
    <p:sldId id="295" r:id="rId8"/>
    <p:sldId id="296" r:id="rId9"/>
    <p:sldId id="284" r:id="rId10"/>
    <p:sldId id="300" r:id="rId11"/>
    <p:sldId id="301" r:id="rId12"/>
    <p:sldId id="302" r:id="rId13"/>
    <p:sldId id="303" r:id="rId14"/>
    <p:sldId id="304" r:id="rId15"/>
    <p:sldId id="289" r:id="rId16"/>
    <p:sldId id="287" r:id="rId17"/>
    <p:sldId id="278" r:id="rId18"/>
    <p:sldId id="299" r:id="rId19"/>
    <p:sldId id="281" r:id="rId20"/>
    <p:sldId id="290" r:id="rId21"/>
    <p:sldId id="256" r:id="rId22"/>
    <p:sldId id="257" r:id="rId23"/>
    <p:sldId id="258" r:id="rId24"/>
    <p:sldId id="259" r:id="rId25"/>
    <p:sldId id="260" r:id="rId26"/>
    <p:sldId id="282" r:id="rId27"/>
    <p:sldId id="285" r:id="rId28"/>
    <p:sldId id="291" r:id="rId29"/>
  </p:sldIdLst>
  <p:sldSz cx="12188825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003F7F"/>
    <a:srgbClr val="E79791"/>
    <a:srgbClr val="FFC000"/>
    <a:srgbClr val="FF9300"/>
    <a:srgbClr val="FFFF00"/>
    <a:srgbClr val="65741A"/>
    <a:srgbClr val="394404"/>
    <a:srgbClr val="5F6F0F"/>
    <a:srgbClr val="7184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11" autoAdjust="0"/>
    <p:restoredTop sz="85595" autoAdjust="0"/>
  </p:normalViewPr>
  <p:slideViewPr>
    <p:cSldViewPr>
      <p:cViewPr varScale="1">
        <p:scale>
          <a:sx n="87" d="100"/>
          <a:sy n="87" d="100"/>
        </p:scale>
        <p:origin x="552" y="18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7942A0-B7D2-4B14-8FEA-55FC702F5BE7}" type="doc">
      <dgm:prSet loTypeId="urn:microsoft.com/office/officeart/2005/8/layout/vProcess5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95A5E99-E976-4550-8F80-53CC813F2F5A}">
      <dgm:prSet phldrT="[Text]" custT="1"/>
      <dgm:spPr>
        <a:gradFill rotWithShape="0">
          <a:gsLst>
            <a:gs pos="0">
              <a:srgbClr val="703000"/>
            </a:gs>
            <a:gs pos="50000">
              <a:srgbClr val="A44A00"/>
            </a:gs>
            <a:gs pos="70000">
              <a:srgbClr val="BC5500"/>
            </a:gs>
            <a:gs pos="100000">
              <a:srgbClr val="F26D00"/>
            </a:gs>
          </a:gsLst>
        </a:gradFill>
      </dgm:spPr>
      <dgm:t>
        <a:bodyPr/>
        <a:lstStyle/>
        <a:p>
          <a:r>
            <a:rPr lang="en-US" sz="2400" dirty="0"/>
            <a:t>1979: 1</a:t>
          </a:r>
          <a:r>
            <a:rPr lang="en-US" sz="2400" baseline="30000" dirty="0"/>
            <a:t>st</a:t>
          </a:r>
          <a:r>
            <a:rPr lang="en-US" sz="2400" dirty="0"/>
            <a:t> effort of recognition by Photos.  </a:t>
          </a:r>
          <a:r>
            <a:rPr lang="en-US" sz="2000" dirty="0"/>
            <a:t>[Katona et al]</a:t>
          </a:r>
        </a:p>
      </dgm:t>
      <dgm:extLst>
        <a:ext uri="{E40237B7-FDA0-4F09-8148-C483321AD2D9}">
          <dgm14:cNvPr xmlns:dgm14="http://schemas.microsoft.com/office/drawing/2010/diagram" id="0" name="" descr="Staggered process showing 3 tasks arranged one below the other and two downward pointing arrows are used to indicate progression from first task to second task and second task to third task."/>
        </a:ext>
      </dgm:extLst>
    </dgm:pt>
    <dgm:pt modelId="{03339A0D-5DC0-4B29-8353-C5AEBFD4DE86}" type="parTrans" cxnId="{D1A4D8E6-F04E-4AB1-8D0C-63DC7AB1E81F}">
      <dgm:prSet/>
      <dgm:spPr/>
      <dgm:t>
        <a:bodyPr/>
        <a:lstStyle/>
        <a:p>
          <a:endParaRPr lang="en-US"/>
        </a:p>
      </dgm:t>
    </dgm:pt>
    <dgm:pt modelId="{8877691F-1B60-4485-9174-DDEC7EE68B70}" type="sibTrans" cxnId="{D1A4D8E6-F04E-4AB1-8D0C-63DC7AB1E81F}">
      <dgm:prSet/>
      <dgm:spPr/>
      <dgm:t>
        <a:bodyPr/>
        <a:lstStyle/>
        <a:p>
          <a:endParaRPr lang="en-US"/>
        </a:p>
      </dgm:t>
    </dgm:pt>
    <dgm:pt modelId="{8EC937D8-BD76-4A12-A3E5-900D5C1E2E05}">
      <dgm:prSet phldrT="[Text]" custT="1"/>
      <dgm:spPr/>
      <dgm:t>
        <a:bodyPr/>
        <a:lstStyle/>
        <a:p>
          <a:r>
            <a:rPr lang="en-US" sz="2600" dirty="0"/>
            <a:t>1990: Code assigned to fluke patterns </a:t>
          </a:r>
          <a:r>
            <a:rPr lang="en-US" sz="1800" dirty="0"/>
            <a:t>[</a:t>
          </a:r>
          <a:r>
            <a:rPr lang="en-US" sz="1800" dirty="0" err="1"/>
            <a:t>Mizsroch</a:t>
          </a:r>
          <a:r>
            <a:rPr lang="en-US" sz="1800" dirty="0"/>
            <a:t> et al]</a:t>
          </a:r>
        </a:p>
      </dgm:t>
    </dgm:pt>
    <dgm:pt modelId="{8265EE85-9851-494E-A6D3-1CDACE947DF3}" type="parTrans" cxnId="{43DC8383-AEE5-490C-A8E5-1F216F2B8FE6}">
      <dgm:prSet/>
      <dgm:spPr/>
      <dgm:t>
        <a:bodyPr/>
        <a:lstStyle/>
        <a:p>
          <a:endParaRPr lang="en-US"/>
        </a:p>
      </dgm:t>
    </dgm:pt>
    <dgm:pt modelId="{B3EFD4A5-9FA1-4ABE-B722-05162509509B}" type="sibTrans" cxnId="{43DC8383-AEE5-490C-A8E5-1F216F2B8FE6}">
      <dgm:prSet/>
      <dgm:spPr/>
      <dgm:t>
        <a:bodyPr/>
        <a:lstStyle/>
        <a:p>
          <a:endParaRPr lang="en-US"/>
        </a:p>
      </dgm:t>
    </dgm:pt>
    <dgm:pt modelId="{B2199A03-24AA-4C6F-9520-03674F6D50CC}">
      <dgm:prSet phldrT="[Text]" custT="1"/>
      <dgm:spPr>
        <a:gradFill rotWithShape="0">
          <a:gsLst>
            <a:gs pos="0">
              <a:srgbClr val="394404"/>
            </a:gs>
            <a:gs pos="50000">
              <a:srgbClr val="5F6F0F"/>
            </a:gs>
            <a:gs pos="70000">
              <a:srgbClr val="65741A"/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</a:gradFill>
      </dgm:spPr>
      <dgm:t>
        <a:bodyPr/>
        <a:lstStyle/>
        <a:p>
          <a:r>
            <a:rPr lang="en-US" sz="2600" dirty="0"/>
            <a:t>2000: Curve-matching technique (for dolphins) </a:t>
          </a:r>
          <a:r>
            <a:rPr lang="en-US" sz="1800" dirty="0"/>
            <a:t>[</a:t>
          </a:r>
          <a:r>
            <a:rPr lang="en-US" sz="1800" dirty="0" err="1"/>
            <a:t>Araabi</a:t>
          </a:r>
          <a:r>
            <a:rPr lang="en-US" sz="1800" dirty="0"/>
            <a:t>]  </a:t>
          </a:r>
        </a:p>
      </dgm:t>
      <dgm:extLst>
        <a:ext uri="{E40237B7-FDA0-4F09-8148-C483321AD2D9}">
          <dgm14:cNvPr xmlns:dgm14="http://schemas.microsoft.com/office/drawing/2010/diagram" id="0" name="" descr="Staggered process showing 3 tasks arranged one below the other and two downward pointing arrows are used to indicate progression from first task to second task and second task to third task."/>
        </a:ext>
      </dgm:extLst>
    </dgm:pt>
    <dgm:pt modelId="{7E2C4F6C-F737-4B50-8A41-A4F5F1ED33D4}" type="parTrans" cxnId="{45B71193-F41F-4F28-BA79-A5C52D1DBE4B}">
      <dgm:prSet/>
      <dgm:spPr/>
      <dgm:t>
        <a:bodyPr/>
        <a:lstStyle/>
        <a:p>
          <a:endParaRPr lang="en-US"/>
        </a:p>
      </dgm:t>
    </dgm:pt>
    <dgm:pt modelId="{605449DD-3C39-412E-9D8E-D5CF991083F0}" type="sibTrans" cxnId="{45B71193-F41F-4F28-BA79-A5C52D1DBE4B}">
      <dgm:prSet/>
      <dgm:spPr/>
      <dgm:t>
        <a:bodyPr/>
        <a:lstStyle/>
        <a:p>
          <a:endParaRPr lang="en-US"/>
        </a:p>
      </dgm:t>
    </dgm:pt>
    <dgm:pt modelId="{A0B8C308-E2C2-4F67-9D5E-26FEABB95319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2300" dirty="0"/>
            <a:t>2004: Use of the interface that does feature vectorizing</a:t>
          </a:r>
          <a:r>
            <a:rPr lang="en-US" sz="1800" dirty="0"/>
            <a:t>. [</a:t>
          </a:r>
          <a:r>
            <a:rPr lang="en-US" sz="1800" dirty="0" err="1"/>
            <a:t>Ranguelova</a:t>
          </a:r>
          <a:r>
            <a:rPr lang="en-US" sz="1800" dirty="0"/>
            <a:t> et al] </a:t>
          </a:r>
        </a:p>
      </dgm:t>
      <dgm:extLst>
        <a:ext uri="{E40237B7-FDA0-4F09-8148-C483321AD2D9}">
          <dgm14:cNvPr xmlns:dgm14="http://schemas.microsoft.com/office/drawing/2010/diagram" id="0" name="" descr="Staggered process showing 3 tasks arranged one below the other and two downward pointing arrows are used to indicate progression from first task to second task and second task to third task."/>
        </a:ext>
      </dgm:extLst>
    </dgm:pt>
    <dgm:pt modelId="{67C25F88-ED69-4A4E-B600-75BE187C90CB}" type="parTrans" cxnId="{AE7FD2DC-DA80-4164-821F-EF16BA2D8EA3}">
      <dgm:prSet/>
      <dgm:spPr/>
      <dgm:t>
        <a:bodyPr/>
        <a:lstStyle/>
        <a:p>
          <a:endParaRPr lang="en-US"/>
        </a:p>
      </dgm:t>
    </dgm:pt>
    <dgm:pt modelId="{61CC8406-A5F6-4FF1-8618-77AB9CC1CB72}" type="sibTrans" cxnId="{AE7FD2DC-DA80-4164-821F-EF16BA2D8EA3}">
      <dgm:prSet/>
      <dgm:spPr/>
      <dgm:t>
        <a:bodyPr/>
        <a:lstStyle/>
        <a:p>
          <a:endParaRPr lang="en-US"/>
        </a:p>
      </dgm:t>
    </dgm:pt>
    <dgm:pt modelId="{97ACA4DC-B0B8-438A-8392-E6E6B69F7A47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2300" dirty="0"/>
            <a:t>2010: Software to compare queried images to catalogued images </a:t>
          </a:r>
          <a:r>
            <a:rPr lang="en-US" sz="1800" dirty="0"/>
            <a:t>[</a:t>
          </a:r>
          <a:r>
            <a:rPr lang="en-US" sz="1800" dirty="0" err="1"/>
            <a:t>Kniest&amp;Burns</a:t>
          </a:r>
          <a:r>
            <a:rPr lang="en-US" sz="1800" dirty="0"/>
            <a:t>] </a:t>
          </a:r>
        </a:p>
      </dgm:t>
      <dgm:extLst>
        <a:ext uri="{E40237B7-FDA0-4F09-8148-C483321AD2D9}">
          <dgm14:cNvPr xmlns:dgm14="http://schemas.microsoft.com/office/drawing/2010/diagram" id="0" name="" descr="Staggered process showing 3 tasks arranged one below the other and two downward pointing arrows are used to indicate progression from first task to second task and second task to third task."/>
        </a:ext>
      </dgm:extLst>
    </dgm:pt>
    <dgm:pt modelId="{BEBEDF62-C7BB-4FE9-A8A5-A5D75AE17BC5}" type="parTrans" cxnId="{4E6E324A-A123-41DD-8AF1-F153EB84A958}">
      <dgm:prSet/>
      <dgm:spPr/>
      <dgm:t>
        <a:bodyPr/>
        <a:lstStyle/>
        <a:p>
          <a:endParaRPr lang="en-US"/>
        </a:p>
      </dgm:t>
    </dgm:pt>
    <dgm:pt modelId="{850E3CED-67A5-4CF3-BCE3-600EFA5EB4D6}" type="sibTrans" cxnId="{4E6E324A-A123-41DD-8AF1-F153EB84A958}">
      <dgm:prSet/>
      <dgm:spPr/>
      <dgm:t>
        <a:bodyPr/>
        <a:lstStyle/>
        <a:p>
          <a:endParaRPr lang="en-US"/>
        </a:p>
      </dgm:t>
    </dgm:pt>
    <dgm:pt modelId="{65ADD362-5F96-46EE-BBF9-70BB92CDC825}">
      <dgm:prSet phldrT="[Text]" custScaleX="129870" custScaleY="68607"/>
      <dgm:spPr>
        <a:gradFill rotWithShape="0">
          <a:gsLst>
            <a:gs pos="0">
              <a:srgbClr val="703000"/>
            </a:gs>
            <a:gs pos="50000">
              <a:srgbClr val="A44A00"/>
            </a:gs>
            <a:gs pos="70000">
              <a:srgbClr val="BC5500"/>
            </a:gs>
            <a:gs pos="100000">
              <a:srgbClr val="F26D00"/>
            </a:gs>
          </a:gsLst>
        </a:gradFill>
      </dgm:spPr>
      <dgm:t>
        <a:bodyPr/>
        <a:lstStyle/>
        <a:p>
          <a:endParaRPr lang="en-US"/>
        </a:p>
      </dgm:t>
      <dgm:extLst/>
    </dgm:pt>
    <dgm:pt modelId="{0D6A5189-8DD1-4CF4-9710-5B0DC4DD42C5}" type="parTrans" cxnId="{847EC936-E125-4781-80FC-27EEE0C31000}">
      <dgm:prSet/>
      <dgm:spPr/>
      <dgm:t>
        <a:bodyPr/>
        <a:lstStyle/>
        <a:p>
          <a:endParaRPr lang="en-US"/>
        </a:p>
      </dgm:t>
    </dgm:pt>
    <dgm:pt modelId="{F4ED8405-8D4D-4864-B637-C517B05D33A9}" type="sibTrans" cxnId="{847EC936-E125-4781-80FC-27EEE0C31000}">
      <dgm:prSet/>
      <dgm:spPr/>
      <dgm:t>
        <a:bodyPr/>
        <a:lstStyle/>
        <a:p>
          <a:endParaRPr lang="en-US"/>
        </a:p>
      </dgm:t>
    </dgm:pt>
    <dgm:pt modelId="{5B6841A0-5D4A-45BB-99D4-14765D724287}">
      <dgm:prSet phldrT="[Text]" custScaleX="112601" custScaleY="48319" custLinFactY="-23995" custLinFactNeighborX="7937" custLinFactNeighborY="-100000"/>
      <dgm:spPr>
        <a:gradFill rotWithShape="0">
          <a:gsLst>
            <a:gs pos="0">
              <a:srgbClr val="394404"/>
            </a:gs>
            <a:gs pos="50000">
              <a:srgbClr val="5F6F0F"/>
            </a:gs>
            <a:gs pos="70000">
              <a:srgbClr val="65741A"/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</a:gradFill>
      </dgm:spPr>
      <dgm:t>
        <a:bodyPr/>
        <a:lstStyle/>
        <a:p>
          <a:endParaRPr lang="en-US"/>
        </a:p>
      </dgm:t>
      <dgm:extLst/>
    </dgm:pt>
    <dgm:pt modelId="{DCDEA7B1-3B25-44E2-886F-B3F73EC1B8E1}" type="parTrans" cxnId="{7663EED9-528C-4E6B-90C7-CF46D1894F22}">
      <dgm:prSet/>
      <dgm:spPr/>
      <dgm:t>
        <a:bodyPr/>
        <a:lstStyle/>
        <a:p>
          <a:endParaRPr lang="en-US"/>
        </a:p>
      </dgm:t>
    </dgm:pt>
    <dgm:pt modelId="{B297724A-C675-4774-B15C-479DFAA4325A}" type="sibTrans" cxnId="{7663EED9-528C-4E6B-90C7-CF46D1894F22}">
      <dgm:prSet custLinFactNeighborX="16479" custLinFactNeighborY="-67238"/>
      <dgm:spPr/>
      <dgm:t>
        <a:bodyPr/>
        <a:lstStyle/>
        <a:p>
          <a:endParaRPr lang="en-US"/>
        </a:p>
      </dgm:t>
    </dgm:pt>
    <dgm:pt modelId="{F66D92AF-4C96-4C30-B963-D093E808D1F4}">
      <dgm:prSet phldrT="[Text]" custScaleX="112601" custScaleY="48319" custLinFactY="-23995" custLinFactNeighborX="7937" custLinFactNeighborY="-100000"/>
      <dgm:spPr>
        <a:gradFill rotWithShape="0">
          <a:gsLst>
            <a:gs pos="0">
              <a:srgbClr val="394404"/>
            </a:gs>
            <a:gs pos="50000">
              <a:srgbClr val="5F6F0F"/>
            </a:gs>
            <a:gs pos="70000">
              <a:srgbClr val="65741A"/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</a:gradFill>
      </dgm:spPr>
      <dgm:t>
        <a:bodyPr/>
        <a:lstStyle/>
        <a:p>
          <a:endParaRPr lang="en-US"/>
        </a:p>
      </dgm:t>
      <dgm:extLst/>
    </dgm:pt>
    <dgm:pt modelId="{C666C239-B216-410E-A8F5-CDC341816179}" type="parTrans" cxnId="{2B739FB2-208F-4F85-A251-8B110E64E434}">
      <dgm:prSet/>
      <dgm:spPr/>
      <dgm:t>
        <a:bodyPr/>
        <a:lstStyle/>
        <a:p>
          <a:endParaRPr lang="en-US"/>
        </a:p>
      </dgm:t>
    </dgm:pt>
    <dgm:pt modelId="{D204C7AF-B777-4340-8881-A064F349825C}" type="sibTrans" cxnId="{2B739FB2-208F-4F85-A251-8B110E64E434}">
      <dgm:prSet custLinFactNeighborX="16479" custLinFactNeighborY="-67238"/>
      <dgm:spPr/>
      <dgm:t>
        <a:bodyPr/>
        <a:lstStyle/>
        <a:p>
          <a:endParaRPr lang="en-US"/>
        </a:p>
      </dgm:t>
    </dgm:pt>
    <dgm:pt modelId="{16BB39D5-073E-4B62-99A8-464A4AEA50D9}">
      <dgm:prSet phldrT="[Text]" custScaleX="103582" custScaleY="42042" custLinFactNeighborX="6184" custLinFactNeighborY="-76898"/>
      <dgm:spPr/>
      <dgm:t>
        <a:bodyPr/>
        <a:lstStyle/>
        <a:p>
          <a:endParaRPr lang="en-US"/>
        </a:p>
      </dgm:t>
    </dgm:pt>
    <dgm:pt modelId="{65FAF539-55DB-428F-A527-7D1CFA64F54E}" type="parTrans" cxnId="{139282CB-DBDE-4817-9EC3-3A8D34BA38CD}">
      <dgm:prSet/>
      <dgm:spPr/>
      <dgm:t>
        <a:bodyPr/>
        <a:lstStyle/>
        <a:p>
          <a:endParaRPr lang="en-US"/>
        </a:p>
      </dgm:t>
    </dgm:pt>
    <dgm:pt modelId="{E53F3B46-3270-47F4-8363-1C63A8D8BE05}" type="sibTrans" cxnId="{139282CB-DBDE-4817-9EC3-3A8D34BA38CD}">
      <dgm:prSet custLinFactNeighborX="94177" custLinFactNeighborY="-53603"/>
      <dgm:spPr/>
      <dgm:t>
        <a:bodyPr/>
        <a:lstStyle/>
        <a:p>
          <a:endParaRPr lang="en-US"/>
        </a:p>
      </dgm:t>
    </dgm:pt>
    <dgm:pt modelId="{1D84D8B6-AB32-4491-B5D2-EFE3D7668B88}" type="pres">
      <dgm:prSet presAssocID="{CD7942A0-B7D2-4B14-8FEA-55FC702F5BE7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0E8213-E460-4EB7-9A92-C2B1CC553F0D}" type="pres">
      <dgm:prSet presAssocID="{CD7942A0-B7D2-4B14-8FEA-55FC702F5BE7}" presName="dummyMaxCanvas" presStyleCnt="0">
        <dgm:presLayoutVars/>
      </dgm:prSet>
      <dgm:spPr/>
    </dgm:pt>
    <dgm:pt modelId="{8EAE14B0-3F5C-420F-80E7-84C784F808F2}" type="pres">
      <dgm:prSet presAssocID="{CD7942A0-B7D2-4B14-8FEA-55FC702F5BE7}" presName="FiveNodes_1" presStyleLbl="node1" presStyleIdx="0" presStyleCnt="5" custScaleX="102791" custScaleY="40115" custLinFactNeighborX="-541" custLinFactNeighborY="-1349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44B3E4-9A05-4CA2-B6DE-0B947793F284}" type="pres">
      <dgm:prSet presAssocID="{CD7942A0-B7D2-4B14-8FEA-55FC702F5BE7}" presName="FiveNodes_2" presStyleLbl="node1" presStyleIdx="1" presStyleCnt="5" custScaleX="103582" custScaleY="42042" custLinFactNeighborX="6184" custLinFactNeighborY="-768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BE9B68-F11C-49CB-8FD3-7B5B7C934405}" type="pres">
      <dgm:prSet presAssocID="{CD7942A0-B7D2-4B14-8FEA-55FC702F5BE7}" presName="FiveNodes_3" presStyleLbl="node1" presStyleIdx="2" presStyleCnt="5" custScaleX="112601" custScaleY="48319" custLinFactY="-23995" custLinFactNeighborX="7937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AAA602-89B1-4735-B655-F327B3BAED56}" type="pres">
      <dgm:prSet presAssocID="{CD7942A0-B7D2-4B14-8FEA-55FC702F5BE7}" presName="FiveNodes_4" presStyleLbl="node1" presStyleIdx="3" presStyleCnt="5" custScaleX="111938" custScaleY="75715" custLinFactY="-62045" custLinFactNeighborX="4030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BBEEE6-4832-462E-A898-04FAA68B53B8}" type="pres">
      <dgm:prSet presAssocID="{CD7942A0-B7D2-4B14-8FEA-55FC702F5BE7}" presName="FiveNodes_5" presStyleLbl="node1" presStyleIdx="4" presStyleCnt="5" custScaleX="118371" custScaleY="74160" custLinFactY="-84252" custLinFactNeighborX="-6905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17DFFB-D9AC-4B87-B562-999793C0709D}" type="pres">
      <dgm:prSet presAssocID="{CD7942A0-B7D2-4B14-8FEA-55FC702F5BE7}" presName="FiveConn_1-2" presStyleLbl="fgAccFollowNode1" presStyleIdx="0" presStyleCnt="4" custLinFactNeighborX="42137" custLinFactNeighborY="-609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DD3233-0F92-4909-87BF-22EA9712ECFB}" type="pres">
      <dgm:prSet presAssocID="{CD7942A0-B7D2-4B14-8FEA-55FC702F5BE7}" presName="FiveConn_2-3" presStyleLbl="fgAccFollowNode1" presStyleIdx="1" presStyleCnt="4" custLinFactNeighborX="94177" custLinFactNeighborY="-536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5B2B04-60B2-474B-94F2-5B229E532D3A}" type="pres">
      <dgm:prSet presAssocID="{CD7942A0-B7D2-4B14-8FEA-55FC702F5BE7}" presName="FiveConn_3-4" presStyleLbl="fgAccFollowNode1" presStyleIdx="2" presStyleCnt="4" custLinFactNeighborX="16479" custLinFactNeighborY="-672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E56397-0387-4C5A-8CF3-F3F463A55E88}" type="pres">
      <dgm:prSet presAssocID="{CD7942A0-B7D2-4B14-8FEA-55FC702F5BE7}" presName="FiveConn_4-5" presStyleLbl="fgAccFollowNode1" presStyleIdx="3" presStyleCnt="4" custLinFactY="-14962" custLinFactNeighborX="-59212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FD2513-45BB-4D57-B3DA-1CBE31BFF54A}" type="pres">
      <dgm:prSet presAssocID="{CD7942A0-B7D2-4B14-8FEA-55FC702F5BE7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DC64C-2E11-4240-9A7C-C791E91F3624}" type="pres">
      <dgm:prSet presAssocID="{CD7942A0-B7D2-4B14-8FEA-55FC702F5BE7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F84EF7-A481-496C-8AD2-3F61D99462A6}" type="pres">
      <dgm:prSet presAssocID="{CD7942A0-B7D2-4B14-8FEA-55FC702F5BE7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F3BCFF-3BC2-483A-ABA1-400034FF5885}" type="pres">
      <dgm:prSet presAssocID="{CD7942A0-B7D2-4B14-8FEA-55FC702F5BE7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9CDDBA-2A5B-487F-A5A7-B7C2048A991D}" type="pres">
      <dgm:prSet presAssocID="{CD7942A0-B7D2-4B14-8FEA-55FC702F5BE7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3795AE-67FF-4149-AEB1-5501FB037E40}" type="presOf" srcId="{B3EFD4A5-9FA1-4ABE-B722-05162509509B}" destId="{61DD3233-0F92-4909-87BF-22EA9712ECFB}" srcOrd="0" destOrd="0" presId="urn:microsoft.com/office/officeart/2005/8/layout/vProcess5"/>
    <dgm:cxn modelId="{847EC936-E125-4781-80FC-27EEE0C31000}" srcId="{CD7942A0-B7D2-4B14-8FEA-55FC702F5BE7}" destId="{65ADD362-5F96-46EE-BBF9-70BB92CDC825}" srcOrd="5" destOrd="0" parTransId="{0D6A5189-8DD1-4CF4-9710-5B0DC4DD42C5}" sibTransId="{F4ED8405-8D4D-4864-B637-C517B05D33A9}"/>
    <dgm:cxn modelId="{269812FB-67B6-4FE9-9604-037136828407}" type="presOf" srcId="{095A5E99-E976-4550-8F80-53CC813F2F5A}" destId="{26FD2513-45BB-4D57-B3DA-1CBE31BFF54A}" srcOrd="1" destOrd="0" presId="urn:microsoft.com/office/officeart/2005/8/layout/vProcess5"/>
    <dgm:cxn modelId="{ED0A0CCF-312B-4099-9664-D626D7D4DB4E}" type="presOf" srcId="{A0B8C308-E2C2-4F67-9D5E-26FEABB95319}" destId="{54AAA602-89B1-4735-B655-F327B3BAED56}" srcOrd="0" destOrd="0" presId="urn:microsoft.com/office/officeart/2005/8/layout/vProcess5"/>
    <dgm:cxn modelId="{4E6E324A-A123-41DD-8AF1-F153EB84A958}" srcId="{CD7942A0-B7D2-4B14-8FEA-55FC702F5BE7}" destId="{97ACA4DC-B0B8-438A-8392-E6E6B69F7A47}" srcOrd="4" destOrd="0" parTransId="{BEBEDF62-C7BB-4FE9-A8A5-A5D75AE17BC5}" sibTransId="{850E3CED-67A5-4CF3-BCE3-600EFA5EB4D6}"/>
    <dgm:cxn modelId="{C2D0E194-BD14-4AD2-9E3A-CE984C34B6CD}" type="presOf" srcId="{CD7942A0-B7D2-4B14-8FEA-55FC702F5BE7}" destId="{1D84D8B6-AB32-4491-B5D2-EFE3D7668B88}" srcOrd="0" destOrd="0" presId="urn:microsoft.com/office/officeart/2005/8/layout/vProcess5"/>
    <dgm:cxn modelId="{7663EED9-528C-4E6B-90C7-CF46D1894F22}" srcId="{CD7942A0-B7D2-4B14-8FEA-55FC702F5BE7}" destId="{5B6841A0-5D4A-45BB-99D4-14765D724287}" srcOrd="6" destOrd="0" parTransId="{DCDEA7B1-3B25-44E2-886F-B3F73EC1B8E1}" sibTransId="{B297724A-C675-4774-B15C-479DFAA4325A}"/>
    <dgm:cxn modelId="{CC611D9A-7B73-471E-88F0-B2AB16D43B2E}" type="presOf" srcId="{095A5E99-E976-4550-8F80-53CC813F2F5A}" destId="{8EAE14B0-3F5C-420F-80E7-84C784F808F2}" srcOrd="0" destOrd="0" presId="urn:microsoft.com/office/officeart/2005/8/layout/vProcess5"/>
    <dgm:cxn modelId="{17FDA2F3-76FF-4963-972A-CD4080FBB4FD}" type="presOf" srcId="{B2199A03-24AA-4C6F-9520-03674F6D50CC}" destId="{00F84EF7-A481-496C-8AD2-3F61D99462A6}" srcOrd="1" destOrd="0" presId="urn:microsoft.com/office/officeart/2005/8/layout/vProcess5"/>
    <dgm:cxn modelId="{890BE0E3-C759-429F-AD3A-CE09EF918FF6}" type="presOf" srcId="{97ACA4DC-B0B8-438A-8392-E6E6B69F7A47}" destId="{469CDDBA-2A5B-487F-A5A7-B7C2048A991D}" srcOrd="1" destOrd="0" presId="urn:microsoft.com/office/officeart/2005/8/layout/vProcess5"/>
    <dgm:cxn modelId="{73048B7D-5773-40DE-AB5A-99E637EC843F}" type="presOf" srcId="{8877691F-1B60-4485-9174-DDEC7EE68B70}" destId="{1617DFFB-D9AC-4B87-B562-999793C0709D}" srcOrd="0" destOrd="0" presId="urn:microsoft.com/office/officeart/2005/8/layout/vProcess5"/>
    <dgm:cxn modelId="{C1D94FCF-C053-4CFE-8C8D-47559D64F318}" type="presOf" srcId="{605449DD-3C39-412E-9D8E-D5CF991083F0}" destId="{6C5B2B04-60B2-474B-94F2-5B229E532D3A}" srcOrd="0" destOrd="0" presId="urn:microsoft.com/office/officeart/2005/8/layout/vProcess5"/>
    <dgm:cxn modelId="{2B739FB2-208F-4F85-A251-8B110E64E434}" srcId="{CD7942A0-B7D2-4B14-8FEA-55FC702F5BE7}" destId="{F66D92AF-4C96-4C30-B963-D093E808D1F4}" srcOrd="7" destOrd="0" parTransId="{C666C239-B216-410E-A8F5-CDC341816179}" sibTransId="{D204C7AF-B777-4340-8881-A064F349825C}"/>
    <dgm:cxn modelId="{9A0E330D-8ED0-450F-AFD7-977C909D0453}" type="presOf" srcId="{A0B8C308-E2C2-4F67-9D5E-26FEABB95319}" destId="{6AF3BCFF-3BC2-483A-ABA1-400034FF5885}" srcOrd="1" destOrd="0" presId="urn:microsoft.com/office/officeart/2005/8/layout/vProcess5"/>
    <dgm:cxn modelId="{CA3E5841-E2E0-4652-AC6F-BEDBCAE26B69}" type="presOf" srcId="{8EC937D8-BD76-4A12-A3E5-900D5C1E2E05}" destId="{8C44B3E4-9A05-4CA2-B6DE-0B947793F284}" srcOrd="0" destOrd="0" presId="urn:microsoft.com/office/officeart/2005/8/layout/vProcess5"/>
    <dgm:cxn modelId="{1FE91549-A9F8-4BF7-A9AC-B5EB476B72E8}" type="presOf" srcId="{61CC8406-A5F6-4FF1-8618-77AB9CC1CB72}" destId="{16E56397-0387-4C5A-8CF3-F3F463A55E88}" srcOrd="0" destOrd="0" presId="urn:microsoft.com/office/officeart/2005/8/layout/vProcess5"/>
    <dgm:cxn modelId="{39B22B1E-CC30-4706-946C-CDBEE1F8D520}" type="presOf" srcId="{8EC937D8-BD76-4A12-A3E5-900D5C1E2E05}" destId="{5DDDC64C-2E11-4240-9A7C-C791E91F3624}" srcOrd="1" destOrd="0" presId="urn:microsoft.com/office/officeart/2005/8/layout/vProcess5"/>
    <dgm:cxn modelId="{D1A4D8E6-F04E-4AB1-8D0C-63DC7AB1E81F}" srcId="{CD7942A0-B7D2-4B14-8FEA-55FC702F5BE7}" destId="{095A5E99-E976-4550-8F80-53CC813F2F5A}" srcOrd="0" destOrd="0" parTransId="{03339A0D-5DC0-4B29-8353-C5AEBFD4DE86}" sibTransId="{8877691F-1B60-4485-9174-DDEC7EE68B70}"/>
    <dgm:cxn modelId="{139282CB-DBDE-4817-9EC3-3A8D34BA38CD}" srcId="{CD7942A0-B7D2-4B14-8FEA-55FC702F5BE7}" destId="{16BB39D5-073E-4B62-99A8-464A4AEA50D9}" srcOrd="8" destOrd="0" parTransId="{65FAF539-55DB-428F-A527-7D1CFA64F54E}" sibTransId="{E53F3B46-3270-47F4-8363-1C63A8D8BE05}"/>
    <dgm:cxn modelId="{AE7FD2DC-DA80-4164-821F-EF16BA2D8EA3}" srcId="{CD7942A0-B7D2-4B14-8FEA-55FC702F5BE7}" destId="{A0B8C308-E2C2-4F67-9D5E-26FEABB95319}" srcOrd="3" destOrd="0" parTransId="{67C25F88-ED69-4A4E-B600-75BE187C90CB}" sibTransId="{61CC8406-A5F6-4FF1-8618-77AB9CC1CB72}"/>
    <dgm:cxn modelId="{45B71193-F41F-4F28-BA79-A5C52D1DBE4B}" srcId="{CD7942A0-B7D2-4B14-8FEA-55FC702F5BE7}" destId="{B2199A03-24AA-4C6F-9520-03674F6D50CC}" srcOrd="2" destOrd="0" parTransId="{7E2C4F6C-F737-4B50-8A41-A4F5F1ED33D4}" sibTransId="{605449DD-3C39-412E-9D8E-D5CF991083F0}"/>
    <dgm:cxn modelId="{0900ABC0-B60A-4FD2-9D5D-E2FB8022DECA}" type="presOf" srcId="{B2199A03-24AA-4C6F-9520-03674F6D50CC}" destId="{62BE9B68-F11C-49CB-8FD3-7B5B7C934405}" srcOrd="0" destOrd="0" presId="urn:microsoft.com/office/officeart/2005/8/layout/vProcess5"/>
    <dgm:cxn modelId="{E4F9209E-FAB1-4F3A-98C2-85E91A1D4785}" type="presOf" srcId="{97ACA4DC-B0B8-438A-8392-E6E6B69F7A47}" destId="{A5BBEEE6-4832-462E-A898-04FAA68B53B8}" srcOrd="0" destOrd="0" presId="urn:microsoft.com/office/officeart/2005/8/layout/vProcess5"/>
    <dgm:cxn modelId="{43DC8383-AEE5-490C-A8E5-1F216F2B8FE6}" srcId="{CD7942A0-B7D2-4B14-8FEA-55FC702F5BE7}" destId="{8EC937D8-BD76-4A12-A3E5-900D5C1E2E05}" srcOrd="1" destOrd="0" parTransId="{8265EE85-9851-494E-A6D3-1CDACE947DF3}" sibTransId="{B3EFD4A5-9FA1-4ABE-B722-05162509509B}"/>
    <dgm:cxn modelId="{768DB908-A4BF-48A6-A740-5DD0CBAFBB11}" type="presParOf" srcId="{1D84D8B6-AB32-4491-B5D2-EFE3D7668B88}" destId="{3E0E8213-E460-4EB7-9A92-C2B1CC553F0D}" srcOrd="0" destOrd="0" presId="urn:microsoft.com/office/officeart/2005/8/layout/vProcess5"/>
    <dgm:cxn modelId="{A1C318C3-0475-42E5-9F22-A0F71C8A67A2}" type="presParOf" srcId="{1D84D8B6-AB32-4491-B5D2-EFE3D7668B88}" destId="{8EAE14B0-3F5C-420F-80E7-84C784F808F2}" srcOrd="1" destOrd="0" presId="urn:microsoft.com/office/officeart/2005/8/layout/vProcess5"/>
    <dgm:cxn modelId="{87CD8B6F-61C0-4883-8855-1F78D2DF8E2C}" type="presParOf" srcId="{1D84D8B6-AB32-4491-B5D2-EFE3D7668B88}" destId="{8C44B3E4-9A05-4CA2-B6DE-0B947793F284}" srcOrd="2" destOrd="0" presId="urn:microsoft.com/office/officeart/2005/8/layout/vProcess5"/>
    <dgm:cxn modelId="{AAC89D62-6861-4CEC-9C39-69DEBCE49970}" type="presParOf" srcId="{1D84D8B6-AB32-4491-B5D2-EFE3D7668B88}" destId="{62BE9B68-F11C-49CB-8FD3-7B5B7C934405}" srcOrd="3" destOrd="0" presId="urn:microsoft.com/office/officeart/2005/8/layout/vProcess5"/>
    <dgm:cxn modelId="{07B240B1-7357-4CB8-AB71-0006768F6163}" type="presParOf" srcId="{1D84D8B6-AB32-4491-B5D2-EFE3D7668B88}" destId="{54AAA602-89B1-4735-B655-F327B3BAED56}" srcOrd="4" destOrd="0" presId="urn:microsoft.com/office/officeart/2005/8/layout/vProcess5"/>
    <dgm:cxn modelId="{27C9CB85-18F7-4712-AD57-153372F37EB2}" type="presParOf" srcId="{1D84D8B6-AB32-4491-B5D2-EFE3D7668B88}" destId="{A5BBEEE6-4832-462E-A898-04FAA68B53B8}" srcOrd="5" destOrd="0" presId="urn:microsoft.com/office/officeart/2005/8/layout/vProcess5"/>
    <dgm:cxn modelId="{CFF19278-16F5-4E4C-9BC3-9D837A74FEDA}" type="presParOf" srcId="{1D84D8B6-AB32-4491-B5D2-EFE3D7668B88}" destId="{1617DFFB-D9AC-4B87-B562-999793C0709D}" srcOrd="6" destOrd="0" presId="urn:microsoft.com/office/officeart/2005/8/layout/vProcess5"/>
    <dgm:cxn modelId="{DB5C2038-1F6B-4BBD-B588-3DA11103A912}" type="presParOf" srcId="{1D84D8B6-AB32-4491-B5D2-EFE3D7668B88}" destId="{61DD3233-0F92-4909-87BF-22EA9712ECFB}" srcOrd="7" destOrd="0" presId="urn:microsoft.com/office/officeart/2005/8/layout/vProcess5"/>
    <dgm:cxn modelId="{FF065838-FE3A-4645-AB26-945A23D6558D}" type="presParOf" srcId="{1D84D8B6-AB32-4491-B5D2-EFE3D7668B88}" destId="{6C5B2B04-60B2-474B-94F2-5B229E532D3A}" srcOrd="8" destOrd="0" presId="urn:microsoft.com/office/officeart/2005/8/layout/vProcess5"/>
    <dgm:cxn modelId="{9A0BF260-6E6E-4B69-9AC4-1AEDE18DD64E}" type="presParOf" srcId="{1D84D8B6-AB32-4491-B5D2-EFE3D7668B88}" destId="{16E56397-0387-4C5A-8CF3-F3F463A55E88}" srcOrd="9" destOrd="0" presId="urn:microsoft.com/office/officeart/2005/8/layout/vProcess5"/>
    <dgm:cxn modelId="{48016448-2AE2-40BC-B60C-F3E805173A6F}" type="presParOf" srcId="{1D84D8B6-AB32-4491-B5D2-EFE3D7668B88}" destId="{26FD2513-45BB-4D57-B3DA-1CBE31BFF54A}" srcOrd="10" destOrd="0" presId="urn:microsoft.com/office/officeart/2005/8/layout/vProcess5"/>
    <dgm:cxn modelId="{5C6994DB-E3B5-4311-9C3D-1CB3DBB93776}" type="presParOf" srcId="{1D84D8B6-AB32-4491-B5D2-EFE3D7668B88}" destId="{5DDDC64C-2E11-4240-9A7C-C791E91F3624}" srcOrd="11" destOrd="0" presId="urn:microsoft.com/office/officeart/2005/8/layout/vProcess5"/>
    <dgm:cxn modelId="{379B16DE-0277-4516-BF8B-BA87A84D8370}" type="presParOf" srcId="{1D84D8B6-AB32-4491-B5D2-EFE3D7668B88}" destId="{00F84EF7-A481-496C-8AD2-3F61D99462A6}" srcOrd="12" destOrd="0" presId="urn:microsoft.com/office/officeart/2005/8/layout/vProcess5"/>
    <dgm:cxn modelId="{3F375385-0AB8-473B-9CFF-4DA876157121}" type="presParOf" srcId="{1D84D8B6-AB32-4491-B5D2-EFE3D7668B88}" destId="{6AF3BCFF-3BC2-483A-ABA1-400034FF5885}" srcOrd="13" destOrd="0" presId="urn:microsoft.com/office/officeart/2005/8/layout/vProcess5"/>
    <dgm:cxn modelId="{156EA183-D179-4992-93B0-CD19166B3A8F}" type="presParOf" srcId="{1D84D8B6-AB32-4491-B5D2-EFE3D7668B88}" destId="{469CDDBA-2A5B-487F-A5A7-B7C2048A991D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AE14B0-3F5C-420F-80E7-84C784F808F2}">
      <dsp:nvSpPr>
        <dsp:cNvPr id="0" name=""/>
        <dsp:cNvSpPr/>
      </dsp:nvSpPr>
      <dsp:spPr>
        <a:xfrm>
          <a:off x="-422054" y="177935"/>
          <a:ext cx="8200239" cy="434084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703000"/>
            </a:gs>
            <a:gs pos="50000">
              <a:srgbClr val="A44A00"/>
            </a:gs>
            <a:gs pos="70000">
              <a:srgbClr val="BC5500"/>
            </a:gs>
            <a:gs pos="100000">
              <a:srgbClr val="F26D00"/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1979: 1</a:t>
          </a:r>
          <a:r>
            <a:rPr lang="en-US" sz="2400" kern="1200" baseline="30000" dirty="0"/>
            <a:t>st</a:t>
          </a:r>
          <a:r>
            <a:rPr lang="en-US" sz="2400" kern="1200" dirty="0"/>
            <a:t> effort of recognition by Photos.  </a:t>
          </a:r>
          <a:r>
            <a:rPr lang="en-US" sz="2000" kern="1200" dirty="0"/>
            <a:t>[Katona et al]</a:t>
          </a:r>
        </a:p>
      </dsp:txBody>
      <dsp:txXfrm>
        <a:off x="-409340" y="190649"/>
        <a:ext cx="6909567" cy="408656"/>
      </dsp:txXfrm>
    </dsp:sp>
    <dsp:sp modelId="{8C44B3E4-9A05-4CA2-B6DE-0B947793F284}">
      <dsp:nvSpPr>
        <dsp:cNvPr id="0" name=""/>
        <dsp:cNvSpPr/>
      </dsp:nvSpPr>
      <dsp:spPr>
        <a:xfrm>
          <a:off x="635457" y="713860"/>
          <a:ext cx="8263342" cy="4549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1990: Code assigned to fluke patterns </a:t>
          </a:r>
          <a:r>
            <a:rPr lang="en-US" sz="1800" kern="1200" dirty="0"/>
            <a:t>[</a:t>
          </a:r>
          <a:r>
            <a:rPr lang="en-US" sz="1800" kern="1200" dirty="0" err="1"/>
            <a:t>Mizsroch</a:t>
          </a:r>
          <a:r>
            <a:rPr lang="en-US" sz="1800" kern="1200" dirty="0"/>
            <a:t> et al]</a:t>
          </a:r>
        </a:p>
      </dsp:txBody>
      <dsp:txXfrm>
        <a:off x="648782" y="727185"/>
        <a:ext cx="6891064" cy="428286"/>
      </dsp:txXfrm>
    </dsp:sp>
    <dsp:sp modelId="{62BE9B68-F11C-49CB-8FD3-7B5B7C934405}">
      <dsp:nvSpPr>
        <dsp:cNvPr id="0" name=""/>
        <dsp:cNvSpPr/>
      </dsp:nvSpPr>
      <dsp:spPr>
        <a:xfrm>
          <a:off x="1011283" y="1402654"/>
          <a:ext cx="8982840" cy="522860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394404"/>
            </a:gs>
            <a:gs pos="50000">
              <a:srgbClr val="5F6F0F"/>
            </a:gs>
            <a:gs pos="70000">
              <a:srgbClr val="65741A"/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2000: Curve-matching technique (for dolphins) </a:t>
          </a:r>
          <a:r>
            <a:rPr lang="en-US" sz="1800" kern="1200" dirty="0"/>
            <a:t>[</a:t>
          </a:r>
          <a:r>
            <a:rPr lang="en-US" sz="1800" kern="1200" dirty="0" err="1"/>
            <a:t>Araabi</a:t>
          </a:r>
          <a:r>
            <a:rPr lang="en-US" sz="1800" kern="1200" dirty="0"/>
            <a:t>]  </a:t>
          </a:r>
        </a:p>
      </dsp:txBody>
      <dsp:txXfrm>
        <a:off x="1026597" y="1417968"/>
        <a:ext cx="7489419" cy="492232"/>
      </dsp:txXfrm>
    </dsp:sp>
    <dsp:sp modelId="{54AAA602-89B1-4735-B655-F327B3BAED56}">
      <dsp:nvSpPr>
        <dsp:cNvPr id="0" name=""/>
        <dsp:cNvSpPr/>
      </dsp:nvSpPr>
      <dsp:spPr>
        <a:xfrm>
          <a:off x="1321773" y="2075081"/>
          <a:ext cx="8929949" cy="819312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2004: Use of the interface that does feature vectorizing</a:t>
          </a:r>
          <a:r>
            <a:rPr lang="en-US" sz="1800" kern="1200" dirty="0"/>
            <a:t>. [</a:t>
          </a:r>
          <a:r>
            <a:rPr lang="en-US" sz="1800" kern="1200" dirty="0" err="1"/>
            <a:t>Ranguelova</a:t>
          </a:r>
          <a:r>
            <a:rPr lang="en-US" sz="1800" kern="1200" dirty="0"/>
            <a:t> et al] </a:t>
          </a:r>
        </a:p>
      </dsp:txBody>
      <dsp:txXfrm>
        <a:off x="1345770" y="2099078"/>
        <a:ext cx="7427775" cy="771318"/>
      </dsp:txXfrm>
    </dsp:sp>
    <dsp:sp modelId="{A5BBEEE6-4832-462E-A898-04FAA68B53B8}">
      <dsp:nvSpPr>
        <dsp:cNvPr id="0" name=""/>
        <dsp:cNvSpPr/>
      </dsp:nvSpPr>
      <dsp:spPr>
        <a:xfrm>
          <a:off x="788554" y="3075584"/>
          <a:ext cx="9443147" cy="802485"/>
        </a:xfrm>
        <a:prstGeom prst="roundRect">
          <a:avLst>
            <a:gd name="adj" fmla="val 10000"/>
          </a:avLst>
        </a:prstGeom>
        <a:solidFill>
          <a:srgbClr val="7030A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2010: Software to compare queried images to catalogued images </a:t>
          </a:r>
          <a:r>
            <a:rPr lang="en-US" sz="1800" kern="1200" dirty="0"/>
            <a:t>[</a:t>
          </a:r>
          <a:r>
            <a:rPr lang="en-US" sz="1800" kern="1200" dirty="0" err="1"/>
            <a:t>Kniest&amp;Burns</a:t>
          </a:r>
          <a:r>
            <a:rPr lang="en-US" sz="1800" kern="1200" dirty="0"/>
            <a:t>] </a:t>
          </a:r>
        </a:p>
      </dsp:txBody>
      <dsp:txXfrm>
        <a:off x="812058" y="3099088"/>
        <a:ext cx="7858388" cy="755477"/>
      </dsp:txXfrm>
    </dsp:sp>
    <dsp:sp modelId="{1617DFFB-D9AC-4B87-B562-999793C0709D}">
      <dsp:nvSpPr>
        <dsp:cNvPr id="0" name=""/>
        <dsp:cNvSpPr/>
      </dsp:nvSpPr>
      <dsp:spPr>
        <a:xfrm>
          <a:off x="7259869" y="362178"/>
          <a:ext cx="703365" cy="70336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/>
        </a:p>
      </dsp:txBody>
      <dsp:txXfrm>
        <a:off x="7418126" y="362178"/>
        <a:ext cx="386851" cy="529282"/>
      </dsp:txXfrm>
    </dsp:sp>
    <dsp:sp modelId="{61DD3233-0F92-4909-87BF-22EA9712ECFB}">
      <dsp:nvSpPr>
        <dsp:cNvPr id="0" name=""/>
        <dsp:cNvSpPr/>
      </dsp:nvSpPr>
      <dsp:spPr>
        <a:xfrm>
          <a:off x="8221629" y="1645902"/>
          <a:ext cx="703365" cy="703365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/>
        </a:p>
      </dsp:txBody>
      <dsp:txXfrm>
        <a:off x="8379886" y="1645902"/>
        <a:ext cx="386851" cy="529282"/>
      </dsp:txXfrm>
    </dsp:sp>
    <dsp:sp modelId="{6C5B2B04-60B2-474B-94F2-5B229E532D3A}">
      <dsp:nvSpPr>
        <dsp:cNvPr id="0" name=""/>
        <dsp:cNvSpPr/>
      </dsp:nvSpPr>
      <dsp:spPr>
        <a:xfrm>
          <a:off x="8270857" y="2764355"/>
          <a:ext cx="703365" cy="703365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/>
        </a:p>
      </dsp:txBody>
      <dsp:txXfrm>
        <a:off x="8429114" y="2764355"/>
        <a:ext cx="386851" cy="529282"/>
      </dsp:txXfrm>
    </dsp:sp>
    <dsp:sp modelId="{16E56397-0387-4C5A-8CF3-F3F463A55E88}">
      <dsp:nvSpPr>
        <dsp:cNvPr id="0" name=""/>
        <dsp:cNvSpPr/>
      </dsp:nvSpPr>
      <dsp:spPr>
        <a:xfrm>
          <a:off x="8334202" y="3673097"/>
          <a:ext cx="703365" cy="703365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/>
        </a:p>
      </dsp:txBody>
      <dsp:txXfrm>
        <a:off x="8492459" y="3673097"/>
        <a:ext cx="386851" cy="5292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3/15/19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3/15/19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0129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3113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1160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uk-U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uk-U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9515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uk-U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uk-U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8082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uk-U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uk-U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2361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85D771-B473-4B86-97A2-E9AC81BE58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D8C28E2-B7D9-447A-85A0-31F39D3A50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4F76E22-BB1D-4031-9DFE-FDE9EC409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B1CA2B8-4E06-4BF5-910C-76C9A22C9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1F76167-2749-4672-8C32-A67FD88A8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65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4CFB9F-7C92-4BF2-B184-8F30F97CA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39B9AAA-F886-4189-87D3-6EEB0EBC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3670FEF-714F-4B67-B871-CF413EF4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D44E6AD-396C-4A3E-97C5-F0A1D8862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969E520-9F56-40C8-B773-84D87E535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5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7972AFA1-D66F-4C8F-946B-BB509EEEAD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508A556-F98C-4993-817E-524419C883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7667036-6DBF-4D14-8919-ED7226DE9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D76775C-A179-4A50-91A8-449D9EC6A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20153D-14E8-4DF6-9F80-72FC15942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20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DF4455-B549-429F-9592-68A7330D92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6B94916-E875-4586-ACB9-87C758F120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9421FB0-CEA7-417A-868B-F4DDAF28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FFBD4-A60B-4CF8-9297-5FD280A015A0}" type="datetimeFigureOut">
              <a:rPr lang="en-CA" smtClean="0"/>
              <a:t>2019-03-15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F6475B0-97CA-4168-8174-E2F903FB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8F92105-8065-414A-BFC2-D0E03653F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26CA3-5AE6-4F7B-A093-1AE1BB3A635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00052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5FF626-C593-4E73-9C47-0054CFA3E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F4B159-3E4A-467E-AC0F-7588B2BEF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CC5CAF5-9598-41B3-BDF6-6D9B4FA6D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FFBD4-A60B-4CF8-9297-5FD280A015A0}" type="datetimeFigureOut">
              <a:rPr lang="en-CA" smtClean="0"/>
              <a:t>2019-03-15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38BCA67-8296-4093-85DD-FCC4B075A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6964AC4-149C-47DD-A960-D5E5FBEC5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26CA3-5AE6-4F7B-A093-1AE1BB3A635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97059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2594F9-66BA-4520-9FA5-8186EF3B7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C1C8A14-6BE5-400F-B9B3-6CAEBD2A4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22D3F90-F809-452A-B8C4-61C224578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FFBD4-A60B-4CF8-9297-5FD280A015A0}" type="datetimeFigureOut">
              <a:rPr lang="en-CA" smtClean="0"/>
              <a:t>2019-03-15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C94C05B-BFA0-4BF8-BF3B-E727BA916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1DDD161-86D5-449C-AA6A-E154DE0C9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26CA3-5AE6-4F7B-A093-1AE1BB3A635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43515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EC4348-E78F-4161-996A-B2AE4B52C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0F68F8A-BB81-481C-A7DF-58EE0C5CC0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170750C-8358-4067-AC98-46FEE1785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86298DE-A2C7-4852-BC29-2B2CAC85E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FFBD4-A60B-4CF8-9297-5FD280A015A0}" type="datetimeFigureOut">
              <a:rPr lang="en-CA" smtClean="0"/>
              <a:t>2019-03-15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E8691CA-E9AA-4D8C-9DE7-16CD4AE18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79EFBDF-6EF2-4BF9-B11F-D1CEAFA04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26CA3-5AE6-4F7B-A093-1AE1BB3A635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35800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47E764-36AC-40BD-B412-C8F525A5B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617CA2B-8B7C-4EA0-BE2D-64D75D9CB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7F613D4-4EE0-4659-BCA5-CAFA20433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FAD6E93-6949-4CBF-9AD0-6759EDCFD2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3DC173F-AC5F-485A-86B2-39A2F37B5A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062EA3F-F029-4D36-9C62-74848F24A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FFBD4-A60B-4CF8-9297-5FD280A015A0}" type="datetimeFigureOut">
              <a:rPr lang="en-CA" smtClean="0"/>
              <a:t>2019-03-15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A7C74145-B3B7-4C84-B365-FDEE9F912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A57FE175-93DB-44D1-B2E9-E6CAF00B4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26CA3-5AE6-4F7B-A093-1AE1BB3A635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2077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5B8F8E-E152-4E78-9ECB-7FEF8616D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8991634-B3E3-4941-8DC1-98A4A17C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FFBD4-A60B-4CF8-9297-5FD280A015A0}" type="datetimeFigureOut">
              <a:rPr lang="en-CA" smtClean="0"/>
              <a:t>2019-03-15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CB449FB-FFD8-4426-B019-2973A8274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595AC67-3DA3-4341-AD7D-5FA754334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26CA3-5AE6-4F7B-A093-1AE1BB3A635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43154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A6559328-F576-4F85-B2A1-3696955E6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FFBD4-A60B-4CF8-9297-5FD280A015A0}" type="datetimeFigureOut">
              <a:rPr lang="en-CA" smtClean="0"/>
              <a:t>2019-03-15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70E0A212-DE9E-4635-88A5-71FFE4041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3E07D47-EEFB-4777-AFCF-968D1E04E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26CA3-5AE6-4F7B-A093-1AE1BB3A635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49666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915D2D-AD8E-482F-9F44-67192DD77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F427F81-C751-48C0-9379-102B563B7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C8D1271-280A-4774-8CA8-553C61557C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1A125A1-B116-42DD-97E7-C98722E93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FFBD4-A60B-4CF8-9297-5FD280A015A0}" type="datetimeFigureOut">
              <a:rPr lang="en-CA" smtClean="0"/>
              <a:t>2019-03-15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2710138-128F-4785-9801-48C7272B2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C504D3F-1B70-473E-8A7F-D7A07766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26CA3-5AE6-4F7B-A093-1AE1BB3A635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8234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315908-4DF2-468F-853F-135EB20B1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6103CB6-1629-48DC-BF88-7112F44FC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18115A7-F4E7-4959-86EE-EAE47A56D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41F7C29-C43F-424C-A2B5-9303D1237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723E208-2554-4B21-B175-0396DF3A1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1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D624E8-5040-4EAA-BCB5-6FD3F4E4F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64379A8-1D80-43A0-A02C-7DA6C4986D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34ECC37-3904-439F-896F-5E5DA90E9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BA7AC86-1969-455D-BA4D-1FA7EA139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FFBD4-A60B-4CF8-9297-5FD280A015A0}" type="datetimeFigureOut">
              <a:rPr lang="en-CA" smtClean="0"/>
              <a:t>2019-03-15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175C474-720B-4006-9AFD-4804705B1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5FE732A-D0EA-4B86-B53C-4094EFAA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26CA3-5AE6-4F7B-A093-1AE1BB3A635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20133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FAA1FE-B024-4E4D-9B9A-D338FF857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0883BCA-DA9D-44EB-8701-B008AA4D4F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9D5E06A-F713-4C88-9985-ADED624CD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FFBD4-A60B-4CF8-9297-5FD280A015A0}" type="datetimeFigureOut">
              <a:rPr lang="en-CA" smtClean="0"/>
              <a:t>2019-03-15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2084EA0-D15F-4B78-A545-2C5B80635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106E0F0-3AE7-4920-953F-6A96EE0F5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26CA3-5AE6-4F7B-A093-1AE1BB3A635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4528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2BA9C75F-4CF4-4A02-A2E0-F5A24DF177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609C06C-E827-4690-856A-729D8B9C55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8E0606C-D812-428F-B147-05AD62D7A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FFBD4-A60B-4CF8-9297-5FD280A015A0}" type="datetimeFigureOut">
              <a:rPr lang="en-CA" smtClean="0"/>
              <a:t>2019-03-15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C7BB8CC-07ED-46A1-8D1D-0C99FD959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9CC2A4B-9074-4164-94A5-D6D651CAB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26CA3-5AE6-4F7B-A093-1AE1BB3A635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325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B95CF2-EEDB-4341-9313-E953D024F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181E69D-8106-4E6B-90BD-69499885CB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0F537FA-08E3-42C3-BE71-070EFEB78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E39B821-1C69-488E-A8D3-EAC71377B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7151A8A-E0AA-46C0-AFD7-E5D236049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82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156275-6D53-4AFE-BA77-9A1A9968E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97EDC14-E335-442C-BFAB-1D01C9AD41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8DE97C8-DDAB-47D5-AAE0-8B87B54C51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D56AEAF-8F00-4447-AF73-87E1C7EF3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3/15/19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30A2473-56FD-4A87-A6BB-9C6666118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95B28A2-1ED9-407A-A8B8-8890E19EA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65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BED868-349B-4FA9-9FF0-1EB24DCF1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1DCD526-6B3B-4DD4-9B72-C61E737465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9F45500-BE1D-41C3-91E3-F89F6BB21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9C737A5-2864-4AA2-BE9E-BC6DC13E42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493692EA-75CC-4291-8526-18BCEFB057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1609BA00-EF71-4C23-B9D9-21768FCFB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3/15/19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E8B7C9C5-0F18-4F62-9008-97A852C44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3B9A47B3-F1E3-4E6F-AA5E-BB1684E9A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01E1B5-6161-4BA6-8F5E-4D0D80F4D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847DD7F-F684-429E-95EE-9DBA3AB15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3/15/19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F821C3E-E998-4080-A6F0-D4656F429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C89D021-FBE7-400B-AFB8-804BC361F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7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ED31C49-0A24-4DCA-B7D6-761AC67E3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3/15/19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75B24759-69F1-4805-BC8B-D9C60D84B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1FBF946-791A-46AF-8CF4-B08A7B607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68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8472F8D-CE10-4EC8-ADD6-AC4F504DE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2AF270F-B488-4BBB-8E45-DEB053A9B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73B98D2-6D5D-4AB6-BFDB-3CD265EC3F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48B8894-0011-4617-8F55-89C6E1ACB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3/15/19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2707D4E-208E-40B7-873E-317BF1E34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BC211E8-3CAF-4694-8C8D-DEE25895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7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3D606DF-AAC7-4541-BCCD-805F42DA5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358097B-A01C-44E5-90F6-2A923B13FC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93315B4-3CBE-48C4-8081-84DD5A2F7B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924CFDA-A384-495E-9F0F-3C9EB535C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3/15/19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902F6A8-A09C-4C5D-B86D-FF0B549CE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1DAEA7F-36D6-4BE4-8A8C-FC8806C2E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2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8CB48F7-C14E-4BA4-9C57-EDA09F7EA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F6D518D-42F9-4AD1-834E-5814B31EC1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628AC02-D4BE-43F1-A4A8-AAAE1F1D12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 smtClean="0"/>
              <a:pPr/>
              <a:t>3/15/19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8281F8D-D254-44C0-A1AF-D43A239C31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62C98DC-E44A-4ACA-901C-0976E04C2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01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BC921B8E-B122-46E0-8656-F5CAACC45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D679FF-421F-42C6-9AD9-3C898EEFC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98D4A72-69BD-4736-9E24-6957580FA0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FFBD4-A60B-4CF8-9297-5FD280A015A0}" type="datetimeFigureOut">
              <a:rPr lang="en-CA" smtClean="0"/>
              <a:t>2019-03-15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972F8EE-F111-42A2-A0BA-F2BC049114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8D2B14D-C6A4-4886-84CD-37AA4994CC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26CA3-5AE6-4F7B-A093-1AE1BB3A635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5112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tiff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5" Type="http://schemas.openxmlformats.org/officeDocument/2006/relationships/image" Target="../media/image20.jpg"/><Relationship Id="rId6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2" y="381000"/>
            <a:ext cx="10129502" cy="1248308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Humpback Whale Identification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29363" y="1981200"/>
            <a:ext cx="9601200" cy="1752600"/>
          </a:xfrm>
        </p:spPr>
        <p:txBody>
          <a:bodyPr>
            <a:normAutofit fontScale="92500"/>
          </a:bodyPr>
          <a:lstStyle/>
          <a:p>
            <a:r>
              <a:rPr lang="en-US" sz="3200" b="1" dirty="0"/>
              <a:t>Using Machine Learning Algorithms for Computer Vision</a:t>
            </a:r>
          </a:p>
          <a:p>
            <a:endParaRPr lang="en-US" sz="2400" b="1" dirty="0"/>
          </a:p>
          <a:p>
            <a:r>
              <a:rPr lang="en-US" sz="2800" b="1" dirty="0"/>
              <a:t>March 15, 2019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D1809D9-EC37-4D58-8073-195557F501F1}"/>
              </a:ext>
            </a:extLst>
          </p:cNvPr>
          <p:cNvSpPr txBox="1"/>
          <p:nvPr/>
        </p:nvSpPr>
        <p:spPr>
          <a:xfrm>
            <a:off x="303212" y="5334000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ML1020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CloudStarter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: A. Asghar, S. Lee, J. Mitroi, V.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Muriyanat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F5FAC34-09AE-3B4F-94B5-7B0F75869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72" y="3962400"/>
            <a:ext cx="1047040" cy="104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22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29138" y="304800"/>
            <a:ext cx="10360501" cy="804669"/>
          </a:xfrm>
        </p:spPr>
        <p:txBody>
          <a:bodyPr>
            <a:normAutofit/>
          </a:bodyPr>
          <a:lstStyle/>
          <a:p>
            <a:r>
              <a:rPr lang="en-US" altLang="ja-JP" b="1" dirty="0">
                <a:solidFill>
                  <a:srgbClr val="C00000"/>
                </a:solidFill>
              </a:rPr>
              <a:t>3. Data Pre-Processing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41412" y="1600200"/>
            <a:ext cx="10360501" cy="5058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b="1" dirty="0"/>
              <a:t>Preprocessing for CNN</a:t>
            </a:r>
          </a:p>
          <a:p>
            <a:pPr marL="0" indent="0">
              <a:buNone/>
            </a:pPr>
            <a:r>
              <a:rPr lang="en-US" altLang="ja-JP" dirty="0"/>
              <a:t>Image preprocessing over the training images (</a:t>
            </a:r>
            <a:r>
              <a:rPr lang="en-US" altLang="ja-JP" dirty="0" err="1"/>
              <a:t>Keras</a:t>
            </a:r>
            <a:r>
              <a:rPr lang="en-US" altLang="ja-JP" dirty="0"/>
              <a:t>)</a:t>
            </a:r>
          </a:p>
          <a:p>
            <a:pPr marL="0" indent="0">
              <a:buNone/>
            </a:pPr>
            <a:r>
              <a:rPr lang="en-US" altLang="ja-JP" dirty="0"/>
              <a:t>          1.  Transform to: 	Size - </a:t>
            </a:r>
            <a:r>
              <a:rPr lang="en-US" altLang="ja-JP" dirty="0">
                <a:solidFill>
                  <a:srgbClr val="C00000"/>
                </a:solidFill>
              </a:rPr>
              <a:t>100 x 100x 3 pixels </a:t>
            </a:r>
          </a:p>
          <a:p>
            <a:pPr marL="0" indent="0">
              <a:buNone/>
            </a:pPr>
            <a:r>
              <a:rPr lang="en-US" altLang="ja-JP" dirty="0"/>
              <a:t>           	                         	Data type - </a:t>
            </a:r>
            <a:r>
              <a:rPr lang="en-US" altLang="ja-JP" dirty="0">
                <a:solidFill>
                  <a:srgbClr val="C00000"/>
                </a:solidFill>
              </a:rPr>
              <a:t>array</a:t>
            </a:r>
          </a:p>
          <a:p>
            <a:pPr marL="0" indent="0">
              <a:buNone/>
            </a:pPr>
            <a:r>
              <a:rPr lang="en-US" altLang="ja-JP" dirty="0"/>
              <a:t>         2.  Generate </a:t>
            </a:r>
            <a:r>
              <a:rPr lang="en-US" altLang="ja-JP" dirty="0">
                <a:solidFill>
                  <a:srgbClr val="C00000"/>
                </a:solidFill>
              </a:rPr>
              <a:t>labels</a:t>
            </a:r>
            <a:r>
              <a:rPr lang="en-US" altLang="ja-JP" dirty="0"/>
              <a:t> by </a:t>
            </a:r>
            <a:r>
              <a:rPr lang="en-US" altLang="ja-JP" i="1" dirty="0"/>
              <a:t>one-hot encoding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b="1" dirty="0"/>
              <a:t>Preprocessing for Siamese Network</a:t>
            </a:r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en-US" altLang="ja-JP" dirty="0" err="1"/>
              <a:t>Keras</a:t>
            </a:r>
            <a:r>
              <a:rPr lang="en-US" altLang="ja-JP" dirty="0"/>
              <a:t> normalization by bringing image pixels in the 0 - 1 range</a:t>
            </a:r>
          </a:p>
        </p:txBody>
      </p:sp>
    </p:spTree>
    <p:extLst>
      <p:ext uri="{BB962C8B-B14F-4D97-AF65-F5344CB8AC3E}">
        <p14:creationId xmlns:p14="http://schemas.microsoft.com/office/powerpoint/2010/main" val="173601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14161" y="0"/>
            <a:ext cx="10360501" cy="636065"/>
          </a:xfrm>
        </p:spPr>
        <p:txBody>
          <a:bodyPr>
            <a:normAutofit fontScale="90000"/>
          </a:bodyPr>
          <a:lstStyle/>
          <a:p>
            <a:r>
              <a:rPr lang="en-US" altLang="ja-JP" b="1" dirty="0">
                <a:solidFill>
                  <a:srgbClr val="C00000"/>
                </a:solidFill>
              </a:rPr>
              <a:t>4. Classifier Models Build  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BDA71F4-C46D-9240-AA78-571EDF9FB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0137" y="473550"/>
            <a:ext cx="5082740" cy="914400"/>
          </a:xfrm>
        </p:spPr>
        <p:txBody>
          <a:bodyPr>
            <a:normAutofit/>
          </a:bodyPr>
          <a:lstStyle/>
          <a:p>
            <a:r>
              <a:rPr lang="en-US" sz="3200" dirty="0"/>
              <a:t>CNN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5BDED9F-C29D-114D-BA06-1ACDE39C1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102476">
            <a:off x="197307" y="2412999"/>
            <a:ext cx="6248400" cy="2032000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xmlns="" id="{6F25487E-3426-F74C-9E9C-1FEEE9209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457" y="1646776"/>
            <a:ext cx="4731131" cy="4575159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xmlns="" id="{C0FA62B4-DF93-DD4A-AFC2-080CD71AD3B8}"/>
              </a:ext>
            </a:extLst>
          </p:cNvPr>
          <p:cNvSpPr txBox="1">
            <a:spLocks/>
          </p:cNvSpPr>
          <p:nvPr/>
        </p:nvSpPr>
        <p:spPr>
          <a:xfrm>
            <a:off x="6582661" y="441468"/>
            <a:ext cx="5082740" cy="9144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b="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SIAMESE</a:t>
            </a:r>
          </a:p>
        </p:txBody>
      </p:sp>
    </p:spTree>
    <p:extLst>
      <p:ext uri="{BB962C8B-B14F-4D97-AF65-F5344CB8AC3E}">
        <p14:creationId xmlns:p14="http://schemas.microsoft.com/office/powerpoint/2010/main" val="59622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14161" y="-142345"/>
            <a:ext cx="10360501" cy="980545"/>
          </a:xfrm>
        </p:spPr>
        <p:txBody>
          <a:bodyPr>
            <a:normAutofit/>
          </a:bodyPr>
          <a:lstStyle/>
          <a:p>
            <a:r>
              <a:rPr lang="en-US" altLang="ja-JP" b="1" dirty="0">
                <a:solidFill>
                  <a:srgbClr val="C00000"/>
                </a:solidFill>
              </a:rPr>
              <a:t>4. Classifier Models Build  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BDA71F4-C46D-9240-AA78-571EDF9FB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1839" y="511273"/>
            <a:ext cx="5082740" cy="914400"/>
          </a:xfrm>
        </p:spPr>
        <p:txBody>
          <a:bodyPr>
            <a:normAutofit/>
          </a:bodyPr>
          <a:lstStyle/>
          <a:p>
            <a:r>
              <a:rPr lang="en-US" sz="3200" dirty="0"/>
              <a:t>Siamese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EF684930-1F77-D74A-A2F1-D2C3DDA45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7203" y="1701800"/>
            <a:ext cx="5615093" cy="4299032"/>
          </a:xfrm>
        </p:spPr>
        <p:txBody>
          <a:bodyPr/>
          <a:lstStyle/>
          <a:p>
            <a:r>
              <a:rPr lang="en-US" dirty="0"/>
              <a:t>NN with 2+ identical subnetworks </a:t>
            </a:r>
          </a:p>
          <a:p>
            <a:pPr marL="0" indent="0">
              <a:buNone/>
            </a:pPr>
            <a:r>
              <a:rPr lang="en-US" i="1" dirty="0"/>
              <a:t>         </a:t>
            </a:r>
            <a:r>
              <a:rPr lang="en-US" sz="2400" i="1" dirty="0">
                <a:solidFill>
                  <a:srgbClr val="FFC000"/>
                </a:solidFill>
              </a:rPr>
              <a:t>What is “identical” in </a:t>
            </a:r>
            <a:r>
              <a:rPr lang="en-US" sz="2400" i="1" dirty="0" err="1">
                <a:solidFill>
                  <a:srgbClr val="FFC000"/>
                </a:solidFill>
              </a:rPr>
              <a:t>subnetworkS</a:t>
            </a:r>
            <a:r>
              <a:rPr lang="en-US" sz="2400" i="1" dirty="0">
                <a:solidFill>
                  <a:srgbClr val="FFC000"/>
                </a:solidFill>
              </a:rPr>
              <a:t>?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FFC000"/>
                </a:solidFill>
              </a:rPr>
              <a:t>                    </a:t>
            </a:r>
            <a:r>
              <a:rPr lang="en-US" sz="2400" i="1" dirty="0">
                <a:solidFill>
                  <a:srgbClr val="00B050"/>
                </a:solidFill>
              </a:rPr>
              <a:t>Parameters &amp; </a:t>
            </a:r>
            <a:r>
              <a:rPr lang="en-US" sz="2400" i="1" dirty="0" err="1">
                <a:solidFill>
                  <a:srgbClr val="00B050"/>
                </a:solidFill>
              </a:rPr>
              <a:t>Weightss</a:t>
            </a:r>
            <a:endParaRPr lang="en-US" sz="2400" i="1" dirty="0">
              <a:solidFill>
                <a:srgbClr val="00B050"/>
              </a:solidFill>
            </a:endParaRPr>
          </a:p>
          <a:p>
            <a:r>
              <a:rPr lang="en-US" dirty="0"/>
              <a:t>Effective in:   </a:t>
            </a:r>
          </a:p>
          <a:p>
            <a:pPr marL="0" indent="0">
              <a:buNone/>
            </a:pPr>
            <a:r>
              <a:rPr lang="en-US" dirty="0"/>
              <a:t>         </a:t>
            </a:r>
            <a:r>
              <a:rPr lang="en-US" sz="2400" dirty="0"/>
              <a:t>Discovery of Similarity/Relationship</a:t>
            </a:r>
          </a:p>
          <a:p>
            <a:pPr marL="0" indent="0">
              <a:buNone/>
            </a:pPr>
            <a:r>
              <a:rPr lang="en-US" sz="2400" dirty="0"/>
              <a:t>            (so works for detection of duplicate 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xmlns="" id="{715DF136-090E-4545-BDD3-6289BF585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435" y="1425673"/>
            <a:ext cx="4731131" cy="457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7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29138" y="0"/>
            <a:ext cx="10360501" cy="804669"/>
          </a:xfrm>
        </p:spPr>
        <p:txBody>
          <a:bodyPr>
            <a:normAutofit/>
          </a:bodyPr>
          <a:lstStyle/>
          <a:p>
            <a:r>
              <a:rPr lang="en-US" altLang="ja-JP" b="1" dirty="0">
                <a:solidFill>
                  <a:srgbClr val="C00000"/>
                </a:solidFill>
              </a:rPr>
              <a:t>4. Modeling  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14161" y="1096265"/>
            <a:ext cx="10360501" cy="556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/>
              <a:t>4.1.  CNN</a:t>
            </a:r>
          </a:p>
          <a:p>
            <a:pPr marL="0" indent="0">
              <a:buNone/>
            </a:pPr>
            <a:r>
              <a:rPr lang="en-US" altLang="ja-JP" dirty="0"/>
              <a:t>       </a:t>
            </a:r>
          </a:p>
          <a:p>
            <a:pPr marL="0" indent="0">
              <a:buNone/>
            </a:pPr>
            <a:r>
              <a:rPr lang="en-US" altLang="ja-JP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1AEA78-7185-45A3-BD2B-2AA1272A5134}"/>
              </a:ext>
            </a:extLst>
          </p:cNvPr>
          <p:cNvSpPr/>
          <p:nvPr/>
        </p:nvSpPr>
        <p:spPr>
          <a:xfrm>
            <a:off x="921178" y="2907268"/>
            <a:ext cx="1828800" cy="1981200"/>
          </a:xfrm>
          <a:prstGeom prst="rect">
            <a:avLst/>
          </a:prstGeom>
          <a:scene3d>
            <a:camera prst="isometricRightUp"/>
            <a:lightRig rig="threePt" dir="t"/>
          </a:scene3d>
          <a:sp3d extrusionH="317500">
            <a:bevelB w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78076C3-48B7-4553-98B8-CB88E92FB4B9}"/>
              </a:ext>
            </a:extLst>
          </p:cNvPr>
          <p:cNvSpPr/>
          <p:nvPr/>
        </p:nvSpPr>
        <p:spPr>
          <a:xfrm>
            <a:off x="1491993" y="3516868"/>
            <a:ext cx="609600" cy="609600"/>
          </a:xfrm>
          <a:prstGeom prst="rect">
            <a:avLst/>
          </a:prstGeom>
          <a:scene3d>
            <a:camera prst="isometricRightUp"/>
            <a:lightRig rig="threePt" dir="t"/>
          </a:scene3d>
          <a:sp3d extrusionH="3175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18990829-2E51-4BBF-A1BA-2C9BF2BB7CCF}"/>
              </a:ext>
            </a:extLst>
          </p:cNvPr>
          <p:cNvSpPr/>
          <p:nvPr/>
        </p:nvSpPr>
        <p:spPr>
          <a:xfrm>
            <a:off x="3156300" y="2907268"/>
            <a:ext cx="1828800" cy="1981200"/>
          </a:xfrm>
          <a:prstGeom prst="rect">
            <a:avLst/>
          </a:prstGeom>
          <a:scene3d>
            <a:camera prst="isometricRightUp"/>
            <a:lightRig rig="threePt" dir="t"/>
          </a:scene3d>
          <a:sp3d extrusionH="723900">
            <a:bevelB w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B775EC4-BE10-4446-B4D4-7B3DE721AF9C}"/>
              </a:ext>
            </a:extLst>
          </p:cNvPr>
          <p:cNvSpPr/>
          <p:nvPr/>
        </p:nvSpPr>
        <p:spPr>
          <a:xfrm>
            <a:off x="5443041" y="3296008"/>
            <a:ext cx="1195754" cy="1295400"/>
          </a:xfrm>
          <a:prstGeom prst="rect">
            <a:avLst/>
          </a:prstGeom>
          <a:solidFill>
            <a:schemeClr val="accent6">
              <a:lumMod val="50000"/>
            </a:schemeClr>
          </a:solidFill>
          <a:scene3d>
            <a:camera prst="isometricRightUp"/>
            <a:lightRig rig="threePt" dir="t"/>
          </a:scene3d>
          <a:sp3d extrusionH="723900" contourW="12700">
            <a:bevelB w="0"/>
            <a:extrusionClr>
              <a:schemeClr val="accent6">
                <a:lumMod val="60000"/>
                <a:lumOff val="40000"/>
              </a:schemeClr>
            </a:extrusionClr>
            <a:contourClr>
              <a:schemeClr val="accent6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3C0B436-B4B5-4BEF-A678-DD9E039F6A53}"/>
              </a:ext>
            </a:extLst>
          </p:cNvPr>
          <p:cNvSpPr/>
          <p:nvPr/>
        </p:nvSpPr>
        <p:spPr>
          <a:xfrm>
            <a:off x="7511793" y="3250168"/>
            <a:ext cx="1195754" cy="1295400"/>
          </a:xfrm>
          <a:prstGeom prst="rect">
            <a:avLst/>
          </a:prstGeom>
          <a:solidFill>
            <a:schemeClr val="accent6">
              <a:lumMod val="50000"/>
            </a:schemeClr>
          </a:solidFill>
          <a:scene3d>
            <a:camera prst="isometricRightUp"/>
            <a:lightRig rig="threePt" dir="t"/>
          </a:scene3d>
          <a:sp3d extrusionH="927100" contourW="12700">
            <a:bevelB w="0"/>
            <a:extrusionClr>
              <a:schemeClr val="accent6">
                <a:lumMod val="60000"/>
                <a:lumOff val="40000"/>
              </a:schemeClr>
            </a:extrusionClr>
            <a:contourClr>
              <a:schemeClr val="accent6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D6E5DCF-CE7F-47FF-955A-8E518EB29108}"/>
              </a:ext>
            </a:extLst>
          </p:cNvPr>
          <p:cNvSpPr/>
          <p:nvPr/>
        </p:nvSpPr>
        <p:spPr>
          <a:xfrm>
            <a:off x="8669447" y="2678668"/>
            <a:ext cx="1828800" cy="1981200"/>
          </a:xfrm>
          <a:prstGeom prst="rect">
            <a:avLst/>
          </a:prstGeom>
          <a:scene3d>
            <a:camera prst="isometricRightUp"/>
            <a:lightRig rig="threePt" dir="t"/>
          </a:scene3d>
          <a:sp3d extrusionH="12700">
            <a:bevelB w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47F85AB-D61D-45FC-BA2B-371403AC753B}"/>
              </a:ext>
            </a:extLst>
          </p:cNvPr>
          <p:cNvSpPr/>
          <p:nvPr/>
        </p:nvSpPr>
        <p:spPr>
          <a:xfrm>
            <a:off x="10385058" y="3103982"/>
            <a:ext cx="1195754" cy="1295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scene3d>
            <a:camera prst="isometricRightUp"/>
            <a:lightRig rig="threePt" dir="t"/>
          </a:scene3d>
          <a:sp3d extrusionH="12700">
            <a:bevelB w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DB4AC5F-5B55-4357-9F63-CFDBD237E669}"/>
              </a:ext>
            </a:extLst>
          </p:cNvPr>
          <p:cNvSpPr txBox="1"/>
          <p:nvPr/>
        </p:nvSpPr>
        <p:spPr>
          <a:xfrm>
            <a:off x="902308" y="5040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5C19913-8028-49DE-8805-FA58605123BB}"/>
              </a:ext>
            </a:extLst>
          </p:cNvPr>
          <p:cNvSpPr txBox="1"/>
          <p:nvPr/>
        </p:nvSpPr>
        <p:spPr>
          <a:xfrm>
            <a:off x="1800410" y="4701503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8F63345-9FB0-4DFF-A732-7FFE0331A855}"/>
              </a:ext>
            </a:extLst>
          </p:cNvPr>
          <p:cNvSpPr txBox="1"/>
          <p:nvPr/>
        </p:nvSpPr>
        <p:spPr>
          <a:xfrm>
            <a:off x="318377" y="3943708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100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90EEE42D-2E0F-4E00-AC7A-08641AB14774}"/>
              </a:ext>
            </a:extLst>
          </p:cNvPr>
          <p:cNvCxnSpPr/>
          <p:nvPr/>
        </p:nvCxnSpPr>
        <p:spPr>
          <a:xfrm>
            <a:off x="1796793" y="4126468"/>
            <a:ext cx="0" cy="2133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C58BC000-6DD4-48A7-8F1A-6759803EF27E}"/>
              </a:ext>
            </a:extLst>
          </p:cNvPr>
          <p:cNvCxnSpPr>
            <a:endCxn id="8" idx="1"/>
          </p:cNvCxnSpPr>
          <p:nvPr/>
        </p:nvCxnSpPr>
        <p:spPr>
          <a:xfrm>
            <a:off x="2230547" y="3897868"/>
            <a:ext cx="9257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41352FD9-D1F6-49EC-AB36-E5D1B25B98DD}"/>
              </a:ext>
            </a:extLst>
          </p:cNvPr>
          <p:cNvCxnSpPr/>
          <p:nvPr/>
        </p:nvCxnSpPr>
        <p:spPr>
          <a:xfrm>
            <a:off x="4135547" y="3821668"/>
            <a:ext cx="11279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06CCB018-E3E8-476E-B859-98A108A7010D}"/>
              </a:ext>
            </a:extLst>
          </p:cNvPr>
          <p:cNvCxnSpPr/>
          <p:nvPr/>
        </p:nvCxnSpPr>
        <p:spPr>
          <a:xfrm>
            <a:off x="6192947" y="3821668"/>
            <a:ext cx="1066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D499E60C-827C-4484-A82F-E492185CDCE9}"/>
              </a:ext>
            </a:extLst>
          </p:cNvPr>
          <p:cNvCxnSpPr/>
          <p:nvPr/>
        </p:nvCxnSpPr>
        <p:spPr>
          <a:xfrm>
            <a:off x="8250347" y="3821668"/>
            <a:ext cx="838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5397CC00-A7D8-4723-8F49-CBCEF52BAA8B}"/>
              </a:ext>
            </a:extLst>
          </p:cNvPr>
          <p:cNvCxnSpPr>
            <a:cxnSpLocks/>
          </p:cNvCxnSpPr>
          <p:nvPr/>
        </p:nvCxnSpPr>
        <p:spPr>
          <a:xfrm>
            <a:off x="9926747" y="3745468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37ECB694-BD6A-4AC4-896F-84256DE15A6C}"/>
              </a:ext>
            </a:extLst>
          </p:cNvPr>
          <p:cNvSpPr txBox="1"/>
          <p:nvPr/>
        </p:nvSpPr>
        <p:spPr>
          <a:xfrm>
            <a:off x="10832207" y="2603351"/>
            <a:ext cx="41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7A56F05E-DA7E-4CC5-9849-CB78DC621D6A}"/>
              </a:ext>
            </a:extLst>
          </p:cNvPr>
          <p:cNvSpPr txBox="1"/>
          <p:nvPr/>
        </p:nvSpPr>
        <p:spPr>
          <a:xfrm>
            <a:off x="3475526" y="1905000"/>
            <a:ext cx="1489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Convolution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677D0AD0-0BF7-4A6C-8BB7-D793E8CEDDF7}"/>
              </a:ext>
            </a:extLst>
          </p:cNvPr>
          <p:cNvSpPr txBox="1"/>
          <p:nvPr/>
        </p:nvSpPr>
        <p:spPr>
          <a:xfrm>
            <a:off x="7183547" y="2069068"/>
            <a:ext cx="1489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Convolution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AF79776B-6CF8-43A3-955B-80545AEAB73A}"/>
              </a:ext>
            </a:extLst>
          </p:cNvPr>
          <p:cNvSpPr txBox="1"/>
          <p:nvPr/>
        </p:nvSpPr>
        <p:spPr>
          <a:xfrm>
            <a:off x="5202348" y="2032337"/>
            <a:ext cx="1534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Pooling/</a:t>
            </a:r>
            <a:r>
              <a:rPr lang="en-CA" dirty="0" err="1"/>
              <a:t>Downsampling</a:t>
            </a:r>
            <a:endParaRPr lang="en-CA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1B305D4-E2D5-44F8-AF4A-CE29DF620718}"/>
              </a:ext>
            </a:extLst>
          </p:cNvPr>
          <p:cNvSpPr txBox="1"/>
          <p:nvPr/>
        </p:nvSpPr>
        <p:spPr>
          <a:xfrm>
            <a:off x="9088547" y="2235897"/>
            <a:ext cx="837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Flatten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374EE19E-041B-4332-B4C7-DDAB98AA2121}"/>
              </a:ext>
            </a:extLst>
          </p:cNvPr>
          <p:cNvSpPr txBox="1"/>
          <p:nvPr/>
        </p:nvSpPr>
        <p:spPr>
          <a:xfrm>
            <a:off x="171695" y="6244720"/>
            <a:ext cx="432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Kernel/Filter: 32 filter of 7x7 with Stride of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1A404D9C-4508-4900-AE57-F4F4476F7B15}"/>
              </a:ext>
            </a:extLst>
          </p:cNvPr>
          <p:cNvSpPr txBox="1"/>
          <p:nvPr/>
        </p:nvSpPr>
        <p:spPr>
          <a:xfrm>
            <a:off x="2858141" y="490954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988DA64B-5A8B-4C82-B8DD-83F9AC94091C}"/>
              </a:ext>
            </a:extLst>
          </p:cNvPr>
          <p:cNvSpPr txBox="1"/>
          <p:nvPr/>
        </p:nvSpPr>
        <p:spPr>
          <a:xfrm>
            <a:off x="4664750" y="288618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94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15286CF-E1E7-4A68-B968-1C86DD69FD2F}"/>
              </a:ext>
            </a:extLst>
          </p:cNvPr>
          <p:cNvSpPr txBox="1"/>
          <p:nvPr/>
        </p:nvSpPr>
        <p:spPr>
          <a:xfrm>
            <a:off x="4081868" y="465618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94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ACB4359E-3FBA-4F36-82E3-85AC28E7AEF3}"/>
              </a:ext>
            </a:extLst>
          </p:cNvPr>
          <p:cNvSpPr txBox="1"/>
          <p:nvPr/>
        </p:nvSpPr>
        <p:spPr>
          <a:xfrm>
            <a:off x="6002095" y="4416387"/>
            <a:ext cx="488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47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CD5F0A9E-F56F-49DC-B165-A333620DA066}"/>
              </a:ext>
            </a:extLst>
          </p:cNvPr>
          <p:cNvSpPr txBox="1"/>
          <p:nvPr/>
        </p:nvSpPr>
        <p:spPr>
          <a:xfrm>
            <a:off x="6460849" y="3435192"/>
            <a:ext cx="488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47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92B061BB-EA01-43EF-A7D6-AA085170F432}"/>
              </a:ext>
            </a:extLst>
          </p:cNvPr>
          <p:cNvSpPr txBox="1"/>
          <p:nvPr/>
        </p:nvSpPr>
        <p:spPr>
          <a:xfrm>
            <a:off x="5022247" y="4518154"/>
            <a:ext cx="488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32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EE073EE6-9665-4F04-BDB0-82A4F1339473}"/>
              </a:ext>
            </a:extLst>
          </p:cNvPr>
          <p:cNvSpPr txBox="1"/>
          <p:nvPr/>
        </p:nvSpPr>
        <p:spPr>
          <a:xfrm>
            <a:off x="6994905" y="440674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64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6BD23D10-C926-44E7-BA14-4DCF3167629B}"/>
              </a:ext>
            </a:extLst>
          </p:cNvPr>
          <p:cNvSpPr txBox="1"/>
          <p:nvPr/>
        </p:nvSpPr>
        <p:spPr>
          <a:xfrm>
            <a:off x="8048465" y="433348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86AC299E-EEDF-4C08-A053-CA0B65EE8EA8}"/>
              </a:ext>
            </a:extLst>
          </p:cNvPr>
          <p:cNvSpPr txBox="1"/>
          <p:nvPr/>
        </p:nvSpPr>
        <p:spPr>
          <a:xfrm>
            <a:off x="8496503" y="352853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A57CF330-7DD1-4F6C-8148-72BF2F1AD83F}"/>
              </a:ext>
            </a:extLst>
          </p:cNvPr>
          <p:cNvSpPr txBox="1"/>
          <p:nvPr/>
        </p:nvSpPr>
        <p:spPr>
          <a:xfrm>
            <a:off x="9480319" y="4471523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14400 x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3F14170-A76D-4EDF-BAF9-326D02ECA76F}"/>
              </a:ext>
            </a:extLst>
          </p:cNvPr>
          <p:cNvSpPr txBox="1"/>
          <p:nvPr/>
        </p:nvSpPr>
        <p:spPr>
          <a:xfrm>
            <a:off x="10866789" y="4231721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4251 x 1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78A91AB9-E32B-45B3-89C4-CA954E2B2A58}"/>
              </a:ext>
            </a:extLst>
          </p:cNvPr>
          <p:cNvCxnSpPr/>
          <p:nvPr/>
        </p:nvCxnSpPr>
        <p:spPr>
          <a:xfrm>
            <a:off x="7511793" y="4126468"/>
            <a:ext cx="0" cy="1371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C6328BC0-B337-472A-8953-2262135E308E}"/>
              </a:ext>
            </a:extLst>
          </p:cNvPr>
          <p:cNvSpPr/>
          <p:nvPr/>
        </p:nvSpPr>
        <p:spPr>
          <a:xfrm>
            <a:off x="5488909" y="5481486"/>
            <a:ext cx="4328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Kernel/Filter: 64 filter of 3x3 with Stride of 1</a:t>
            </a:r>
          </a:p>
        </p:txBody>
      </p:sp>
    </p:spTree>
    <p:extLst>
      <p:ext uri="{BB962C8B-B14F-4D97-AF65-F5344CB8AC3E}">
        <p14:creationId xmlns:p14="http://schemas.microsoft.com/office/powerpoint/2010/main" val="78132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29138" y="0"/>
            <a:ext cx="10360501" cy="804669"/>
          </a:xfrm>
        </p:spPr>
        <p:txBody>
          <a:bodyPr>
            <a:normAutofit/>
          </a:bodyPr>
          <a:lstStyle/>
          <a:p>
            <a:r>
              <a:rPr lang="en-US" altLang="ja-JP" b="1" dirty="0">
                <a:solidFill>
                  <a:srgbClr val="C00000"/>
                </a:solidFill>
              </a:rPr>
              <a:t>4. Modeling  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14161" y="1096265"/>
            <a:ext cx="10360501" cy="556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/>
              <a:t>4.1.  CNN</a:t>
            </a:r>
          </a:p>
          <a:p>
            <a:pPr marL="0" indent="0">
              <a:buNone/>
            </a:pPr>
            <a:r>
              <a:rPr lang="en-US" altLang="ja-JP" dirty="0"/>
              <a:t>       </a:t>
            </a:r>
          </a:p>
          <a:p>
            <a:pPr marL="0" indent="0">
              <a:buNone/>
            </a:pPr>
            <a:r>
              <a:rPr lang="en-US" altLang="ja-JP" dirty="0"/>
              <a:t> </a:t>
            </a:r>
          </a:p>
        </p:txBody>
      </p:sp>
      <p:pic>
        <p:nvPicPr>
          <p:cNvPr id="4" name="Picture 3" descr="../Desktop/CNN.png">
            <a:extLst>
              <a:ext uri="{FF2B5EF4-FFF2-40B4-BE49-F238E27FC236}">
                <a16:creationId xmlns:a16="http://schemas.microsoft.com/office/drawing/2014/main" xmlns="" id="{B9C3AAFE-290E-4B0D-84A0-835545CD87A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38" y="1553465"/>
            <a:ext cx="7239000" cy="51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2108B12-6367-4EFC-B612-A85485EC397F}"/>
              </a:ext>
            </a:extLst>
          </p:cNvPr>
          <p:cNvSpPr txBox="1"/>
          <p:nvPr/>
        </p:nvSpPr>
        <p:spPr>
          <a:xfrm>
            <a:off x="8609012" y="1600200"/>
            <a:ext cx="258442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Optimizer: Adam </a:t>
            </a:r>
          </a:p>
          <a:p>
            <a:r>
              <a:rPr lang="en-CA" dirty="0"/>
              <a:t>(does better than SGD)</a:t>
            </a:r>
          </a:p>
          <a:p>
            <a:endParaRPr lang="en-CA" dirty="0"/>
          </a:p>
          <a:p>
            <a:r>
              <a:rPr lang="en-CA" dirty="0"/>
              <a:t>Pooling used to help</a:t>
            </a:r>
          </a:p>
          <a:p>
            <a:r>
              <a:rPr lang="en-CA" dirty="0"/>
              <a:t>Model generalize </a:t>
            </a:r>
          </a:p>
          <a:p>
            <a:endParaRPr lang="en-CA" dirty="0"/>
          </a:p>
          <a:p>
            <a:r>
              <a:rPr lang="en-CA" dirty="0" err="1"/>
              <a:t>Relu</a:t>
            </a:r>
            <a:r>
              <a:rPr lang="en-CA" dirty="0"/>
              <a:t> activation function - </a:t>
            </a:r>
          </a:p>
          <a:p>
            <a:r>
              <a:rPr lang="en-US" dirty="0"/>
              <a:t>All non zero output </a:t>
            </a:r>
          </a:p>
          <a:p>
            <a:r>
              <a:rPr lang="en-US" dirty="0"/>
              <a:t>removed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4602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29138" y="0"/>
            <a:ext cx="10360501" cy="804669"/>
          </a:xfrm>
        </p:spPr>
        <p:txBody>
          <a:bodyPr>
            <a:normAutofit/>
          </a:bodyPr>
          <a:lstStyle/>
          <a:p>
            <a:r>
              <a:rPr lang="en-US" altLang="ja-JP" b="1" dirty="0">
                <a:solidFill>
                  <a:srgbClr val="C00000"/>
                </a:solidFill>
              </a:rPr>
              <a:t>4. Modeling  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14161" y="1096265"/>
            <a:ext cx="10360501" cy="556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/>
              <a:t>4.1.  CNN : Result </a:t>
            </a:r>
          </a:p>
          <a:p>
            <a:pPr marL="0" indent="0">
              <a:buNone/>
            </a:pPr>
            <a:r>
              <a:rPr lang="en-US" altLang="ja-JP" dirty="0"/>
              <a:t>       </a:t>
            </a:r>
          </a:p>
          <a:p>
            <a:pPr marL="0" indent="0">
              <a:buNone/>
            </a:pPr>
            <a:r>
              <a:rPr lang="en-US" altLang="ja-JP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BE8E0EE-6B3A-4054-9FF4-4D1079D25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1752600"/>
            <a:ext cx="6534933" cy="44100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50D0249-0124-40FB-B7CE-36BD9E8E9114}"/>
              </a:ext>
            </a:extLst>
          </p:cNvPr>
          <p:cNvSpPr txBox="1"/>
          <p:nvPr/>
        </p:nvSpPr>
        <p:spPr>
          <a:xfrm>
            <a:off x="7897454" y="1429434"/>
            <a:ext cx="30453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After 100 epochs:</a:t>
            </a:r>
          </a:p>
          <a:p>
            <a:r>
              <a:rPr lang="en-CA" dirty="0"/>
              <a:t>Loss: 0.4 Accuracy 89%</a:t>
            </a:r>
          </a:p>
          <a:p>
            <a:endParaRPr lang="en-CA" dirty="0"/>
          </a:p>
          <a:p>
            <a:r>
              <a:rPr lang="en-CA" dirty="0"/>
              <a:t>Data Augmentation attempted</a:t>
            </a:r>
          </a:p>
          <a:p>
            <a:r>
              <a:rPr lang="en-CA" dirty="0"/>
              <a:t>Results were very poor:</a:t>
            </a:r>
          </a:p>
          <a:p>
            <a:r>
              <a:rPr lang="en-CA" dirty="0"/>
              <a:t>Accuracy of 45%</a:t>
            </a:r>
          </a:p>
        </p:txBody>
      </p:sp>
    </p:spTree>
    <p:extLst>
      <p:ext uri="{BB962C8B-B14F-4D97-AF65-F5344CB8AC3E}">
        <p14:creationId xmlns:p14="http://schemas.microsoft.com/office/powerpoint/2010/main" val="108263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29138" y="0"/>
            <a:ext cx="10360501" cy="804669"/>
          </a:xfrm>
        </p:spPr>
        <p:txBody>
          <a:bodyPr>
            <a:normAutofit/>
          </a:bodyPr>
          <a:lstStyle/>
          <a:p>
            <a:r>
              <a:rPr lang="en-US" altLang="ja-JP" b="1" dirty="0">
                <a:solidFill>
                  <a:srgbClr val="C00000"/>
                </a:solidFill>
              </a:rPr>
              <a:t>4. Modeling  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55CE9FC-D10B-4BAF-8B74-BE15DBAFEB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402" r="9630"/>
          <a:stretch/>
        </p:blipFill>
        <p:spPr>
          <a:xfrm>
            <a:off x="887215" y="1816724"/>
            <a:ext cx="10083997" cy="25266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E8B4065-FF73-4992-BA81-EFED7CB62480}"/>
              </a:ext>
            </a:extLst>
          </p:cNvPr>
          <p:cNvSpPr txBox="1"/>
          <p:nvPr/>
        </p:nvSpPr>
        <p:spPr>
          <a:xfrm>
            <a:off x="847495" y="1106269"/>
            <a:ext cx="2503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4.1 Siamese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F845F60-F4C4-4E9E-9FB9-EB4B078F54A9}"/>
              </a:ext>
            </a:extLst>
          </p:cNvPr>
          <p:cNvSpPr txBox="1"/>
          <p:nvPr/>
        </p:nvSpPr>
        <p:spPr>
          <a:xfrm>
            <a:off x="9077095" y="5265003"/>
            <a:ext cx="25037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# of Epochs: 60 Accuracy: 97.12%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BCECE63-438A-4A2E-A353-CA6E6C6E0974}"/>
              </a:ext>
            </a:extLst>
          </p:cNvPr>
          <p:cNvSpPr txBox="1"/>
          <p:nvPr/>
        </p:nvSpPr>
        <p:spPr>
          <a:xfrm>
            <a:off x="379412" y="5308937"/>
            <a:ext cx="81153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Used a pre-trained weights. (The one from the Kaggle winner Martin </a:t>
            </a:r>
            <a:r>
              <a:rPr lang="en-US" sz="2000" dirty="0" err="1"/>
              <a:t>Piotte</a:t>
            </a:r>
            <a:r>
              <a:rPr lang="en-US" sz="2000" dirty="0"/>
              <a:t>)</a:t>
            </a:r>
          </a:p>
          <a:p>
            <a:r>
              <a:rPr lang="en-CA" sz="2000" dirty="0"/>
              <a:t>Uses a bounding box to center the image in the frame</a:t>
            </a:r>
          </a:p>
          <a:p>
            <a:r>
              <a:rPr lang="en-CA" sz="2000" dirty="0"/>
              <a:t>Transformation (shear, rotation) seems to have helped.</a:t>
            </a:r>
          </a:p>
        </p:txBody>
      </p:sp>
    </p:spTree>
    <p:extLst>
      <p:ext uri="{BB962C8B-B14F-4D97-AF65-F5344CB8AC3E}">
        <p14:creationId xmlns:p14="http://schemas.microsoft.com/office/powerpoint/2010/main" val="355828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89D248F-310B-458D-9168-08A4C6185586}"/>
              </a:ext>
            </a:extLst>
          </p:cNvPr>
          <p:cNvSpPr txBox="1"/>
          <p:nvPr/>
        </p:nvSpPr>
        <p:spPr>
          <a:xfrm>
            <a:off x="553848" y="538743"/>
            <a:ext cx="9729761" cy="92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CA" sz="5398" b="1" dirty="0">
                <a:solidFill>
                  <a:prstClr val="black"/>
                </a:solidFill>
                <a:latin typeface="Calibri" panose="020F0502020204030204"/>
              </a:rPr>
              <a:t>What is Siamese Neural Network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678DEB7-CE43-40CC-8E7D-292E0656AF6C}"/>
              </a:ext>
            </a:extLst>
          </p:cNvPr>
          <p:cNvSpPr txBox="1"/>
          <p:nvPr/>
        </p:nvSpPr>
        <p:spPr>
          <a:xfrm>
            <a:off x="649138" y="1921959"/>
            <a:ext cx="9505388" cy="2306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664" indent="-285664" defTabSz="914126">
              <a:buFont typeface="Arial" panose="020B0604020202020204" pitchFamily="34" charset="0"/>
              <a:buChar char="•"/>
            </a:pPr>
            <a:r>
              <a:rPr lang="en-CA" sz="2399" dirty="0">
                <a:solidFill>
                  <a:prstClr val="black"/>
                </a:solidFill>
                <a:latin typeface="Calibri" panose="020F0502020204030204"/>
              </a:rPr>
              <a:t>Variant of CNN</a:t>
            </a:r>
          </a:p>
          <a:p>
            <a:pPr marL="285664" indent="-285664" defTabSz="914126">
              <a:buFont typeface="Arial" panose="020B0604020202020204" pitchFamily="34" charset="0"/>
              <a:buChar char="•"/>
            </a:pPr>
            <a:r>
              <a:rPr lang="en-CA" sz="2399" dirty="0">
                <a:solidFill>
                  <a:prstClr val="black"/>
                </a:solidFill>
                <a:latin typeface="Calibri" panose="020F0502020204030204"/>
              </a:rPr>
              <a:t>Class of NN that contain 2 or more identical subnetwork</a:t>
            </a:r>
          </a:p>
          <a:p>
            <a:pPr marL="742727" lvl="1" indent="-285664" defTabSz="914126">
              <a:buFont typeface="Arial" panose="020B0604020202020204" pitchFamily="34" charset="0"/>
              <a:buChar char="•"/>
            </a:pPr>
            <a:r>
              <a:rPr lang="en-CA" sz="2399" dirty="0">
                <a:solidFill>
                  <a:prstClr val="black"/>
                </a:solidFill>
                <a:latin typeface="Calibri" panose="020F0502020204030204"/>
              </a:rPr>
              <a:t>They have the same configuration with same parameters and weights</a:t>
            </a:r>
          </a:p>
          <a:p>
            <a:pPr marL="742727" lvl="1" indent="-285664" defTabSz="914126">
              <a:buFont typeface="Arial" panose="020B0604020202020204" pitchFamily="34" charset="0"/>
              <a:buChar char="•"/>
            </a:pPr>
            <a:r>
              <a:rPr lang="en-CA" sz="2399" dirty="0">
                <a:solidFill>
                  <a:prstClr val="black"/>
                </a:solidFill>
                <a:latin typeface="Calibri" panose="020F0502020204030204"/>
              </a:rPr>
              <a:t>Parameter updating is mirrored across both subnetworks</a:t>
            </a:r>
          </a:p>
          <a:p>
            <a:pPr marL="285664" indent="-285664" defTabSz="914126">
              <a:buFont typeface="Arial" panose="020B0604020202020204" pitchFamily="34" charset="0"/>
              <a:buChar char="•"/>
            </a:pPr>
            <a:r>
              <a:rPr lang="en-CA" sz="2399" dirty="0">
                <a:solidFill>
                  <a:prstClr val="black"/>
                </a:solidFill>
                <a:latin typeface="Calibri" panose="020F0502020204030204"/>
              </a:rPr>
              <a:t>Popular for tasks that involve finding similarity b/w 2 comparable things</a:t>
            </a:r>
          </a:p>
          <a:p>
            <a:pPr marL="285664" indent="-285664" defTabSz="914126">
              <a:buFont typeface="Arial" panose="020B0604020202020204" pitchFamily="34" charset="0"/>
              <a:buChar char="•"/>
            </a:pPr>
            <a:r>
              <a:rPr lang="en-CA" sz="2399" dirty="0">
                <a:solidFill>
                  <a:prstClr val="black"/>
                </a:solidFill>
                <a:latin typeface="Calibri" panose="020F0502020204030204"/>
              </a:rPr>
              <a:t>Best suited for few-shot learning (low class cardinality in training data)</a:t>
            </a:r>
          </a:p>
        </p:txBody>
      </p:sp>
    </p:spTree>
    <p:extLst>
      <p:ext uri="{BB962C8B-B14F-4D97-AF65-F5344CB8AC3E}">
        <p14:creationId xmlns:p14="http://schemas.microsoft.com/office/powerpoint/2010/main" val="2981243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9B6CEC-3321-48FA-990A-D3287195B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087" y="365923"/>
            <a:ext cx="7898468" cy="1325218"/>
          </a:xfrm>
        </p:spPr>
        <p:txBody>
          <a:bodyPr>
            <a:normAutofit/>
          </a:bodyPr>
          <a:lstStyle/>
          <a:p>
            <a:r>
              <a:rPr lang="en-CA" sz="5398" b="1" dirty="0"/>
              <a:t>CNN v/s Siamese 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3AB11AF-3964-4A88-83A8-EE10860A1E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/>
              <a:t>Uses a n/w of layers to learn the weights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C0E746A-5740-4D86-BA58-DAF0598767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A" dirty="0"/>
              <a:t>Unlike other classification techniques, doesn’t use probability distribution to do the classification</a:t>
            </a:r>
          </a:p>
          <a:p>
            <a:r>
              <a:rPr lang="en-CA" dirty="0"/>
              <a:t>Instead, S. NN, learns the function that measures similarity b/w 2 images</a:t>
            </a:r>
          </a:p>
          <a:p>
            <a:r>
              <a:rPr lang="en-CA" dirty="0"/>
              <a:t>Leverages Euclidean geometry to image comparison</a:t>
            </a:r>
          </a:p>
        </p:txBody>
      </p:sp>
    </p:spTree>
    <p:extLst>
      <p:ext uri="{BB962C8B-B14F-4D97-AF65-F5344CB8AC3E}">
        <p14:creationId xmlns:p14="http://schemas.microsoft.com/office/powerpoint/2010/main" val="4148061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0B39C88-06FC-432B-98C4-EEC12BE7CA92}"/>
              </a:ext>
            </a:extLst>
          </p:cNvPr>
          <p:cNvSpPr txBox="1"/>
          <p:nvPr/>
        </p:nvSpPr>
        <p:spPr>
          <a:xfrm>
            <a:off x="172186" y="535397"/>
            <a:ext cx="9505388" cy="922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CA" sz="5398" b="1" dirty="0">
                <a:solidFill>
                  <a:prstClr val="black"/>
                </a:solidFill>
                <a:latin typeface="Calibri" panose="020F0502020204030204"/>
              </a:rPr>
              <a:t>Siamese NN – Under the Hood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D3A9686-243B-49D4-BC9E-E02BB37AAD54}"/>
              </a:ext>
            </a:extLst>
          </p:cNvPr>
          <p:cNvSpPr/>
          <p:nvPr/>
        </p:nvSpPr>
        <p:spPr>
          <a:xfrm>
            <a:off x="1059897" y="1643735"/>
            <a:ext cx="3802384" cy="42130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CA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89818DF-60BA-41B0-88F8-B15F26E4D411}"/>
              </a:ext>
            </a:extLst>
          </p:cNvPr>
          <p:cNvSpPr/>
          <p:nvPr/>
        </p:nvSpPr>
        <p:spPr>
          <a:xfrm>
            <a:off x="1210760" y="1842465"/>
            <a:ext cx="3513906" cy="1815880"/>
          </a:xfrm>
          <a:prstGeom prst="rect">
            <a:avLst/>
          </a:prstGeom>
          <a:solidFill>
            <a:srgbClr val="6371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CA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DDFD727-4497-4BC8-A08A-09EE5ED438F3}"/>
              </a:ext>
            </a:extLst>
          </p:cNvPr>
          <p:cNvSpPr txBox="1"/>
          <p:nvPr/>
        </p:nvSpPr>
        <p:spPr>
          <a:xfrm>
            <a:off x="2213886" y="2530146"/>
            <a:ext cx="1659347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CA" sz="2399" b="1" dirty="0">
                <a:solidFill>
                  <a:prstClr val="black"/>
                </a:solidFill>
                <a:latin typeface="Calibri" panose="020F0502020204030204"/>
              </a:rPr>
              <a:t>Top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FF8650F-ED12-4EB5-A5D6-B858E0B58956}"/>
              </a:ext>
            </a:extLst>
          </p:cNvPr>
          <p:cNvSpPr/>
          <p:nvPr/>
        </p:nvSpPr>
        <p:spPr>
          <a:xfrm>
            <a:off x="1210760" y="3892823"/>
            <a:ext cx="3513906" cy="1815880"/>
          </a:xfrm>
          <a:prstGeom prst="rect">
            <a:avLst/>
          </a:prstGeom>
          <a:solidFill>
            <a:srgbClr val="6371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CA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DBC026D-66F6-45E9-8D00-CDAE1F51F8A5}"/>
              </a:ext>
            </a:extLst>
          </p:cNvPr>
          <p:cNvSpPr txBox="1"/>
          <p:nvPr/>
        </p:nvSpPr>
        <p:spPr>
          <a:xfrm>
            <a:off x="1939263" y="4566284"/>
            <a:ext cx="2208591" cy="468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CA" sz="2399" b="1" dirty="0">
                <a:solidFill>
                  <a:prstClr val="black"/>
                </a:solidFill>
                <a:latin typeface="Calibri" panose="020F0502020204030204"/>
              </a:rPr>
              <a:t>Bottom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D71E35B-19EF-430C-B17A-9C81993E4C52}"/>
              </a:ext>
            </a:extLst>
          </p:cNvPr>
          <p:cNvSpPr txBox="1"/>
          <p:nvPr/>
        </p:nvSpPr>
        <p:spPr>
          <a:xfrm>
            <a:off x="5032866" y="1817492"/>
            <a:ext cx="7070830" cy="119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797" indent="-342797" defTabSz="914126">
              <a:buFont typeface="Arial" panose="020B0604020202020204" pitchFamily="34" charset="0"/>
              <a:buChar char="•"/>
            </a:pPr>
            <a:r>
              <a:rPr lang="en-CA" sz="2399" dirty="0">
                <a:solidFill>
                  <a:prstClr val="black"/>
                </a:solidFill>
                <a:latin typeface="Calibri" panose="020F0502020204030204"/>
              </a:rPr>
              <a:t>Projects the image into n-dimensional Euclidean coordinate space</a:t>
            </a:r>
          </a:p>
          <a:p>
            <a:pPr marL="342797" indent="-342797" defTabSz="914126">
              <a:buFont typeface="Arial" panose="020B0604020202020204" pitchFamily="34" charset="0"/>
              <a:buChar char="•"/>
            </a:pPr>
            <a:r>
              <a:rPr lang="en-CA" sz="2399" dirty="0">
                <a:solidFill>
                  <a:prstClr val="black"/>
                </a:solidFill>
                <a:latin typeface="Calibri" panose="020F0502020204030204"/>
              </a:rPr>
              <a:t>Finds the distance b/w the images under comparison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E53AAF0-325A-4751-BD49-ED966AA104DA}"/>
              </a:ext>
            </a:extLst>
          </p:cNvPr>
          <p:cNvSpPr txBox="1"/>
          <p:nvPr/>
        </p:nvSpPr>
        <p:spPr>
          <a:xfrm>
            <a:off x="5052740" y="4076395"/>
            <a:ext cx="7070830" cy="830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797" indent="-342797" defTabSz="914126">
              <a:buFont typeface="Arial" panose="020B0604020202020204" pitchFamily="34" charset="0"/>
              <a:buChar char="•"/>
            </a:pPr>
            <a:r>
              <a:rPr lang="en-CA" sz="2399" dirty="0">
                <a:solidFill>
                  <a:prstClr val="black"/>
                </a:solidFill>
                <a:latin typeface="Calibri" panose="020F0502020204030204"/>
              </a:rPr>
              <a:t>Uses the Euclidean distance computed above to predict the class(es) of images that they belong to</a:t>
            </a:r>
          </a:p>
        </p:txBody>
      </p:sp>
    </p:spTree>
    <p:extLst>
      <p:ext uri="{BB962C8B-B14F-4D97-AF65-F5344CB8AC3E}">
        <p14:creationId xmlns:p14="http://schemas.microsoft.com/office/powerpoint/2010/main" val="3425335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A840318-FF2D-4C05-AABD-A27F3F9E3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12" y="725835"/>
            <a:ext cx="7696200" cy="5827366"/>
          </a:xfrm>
          <a:prstGeom prst="rect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2657752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A5275B6-5CC7-4543-A929-2EBE925331DD}"/>
              </a:ext>
            </a:extLst>
          </p:cNvPr>
          <p:cNvSpPr txBox="1"/>
          <p:nvPr/>
        </p:nvSpPr>
        <p:spPr>
          <a:xfrm>
            <a:off x="524509" y="560308"/>
            <a:ext cx="4031212" cy="922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CA" sz="5398" b="1" dirty="0">
                <a:solidFill>
                  <a:prstClr val="black"/>
                </a:solidFill>
                <a:latin typeface="Calibri" panose="020F0502020204030204"/>
              </a:rPr>
              <a:t>Loss Function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7E94795-4AC6-4F82-9AD3-D5201EB700DD}"/>
              </a:ext>
            </a:extLst>
          </p:cNvPr>
          <p:cNvSpPr txBox="1"/>
          <p:nvPr/>
        </p:nvSpPr>
        <p:spPr>
          <a:xfrm>
            <a:off x="585688" y="1949536"/>
            <a:ext cx="7141539" cy="461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CA" sz="2399" dirty="0">
                <a:solidFill>
                  <a:prstClr val="black"/>
                </a:solidFill>
                <a:latin typeface="Calibri" panose="020F0502020204030204"/>
              </a:rPr>
              <a:t>The Top Model uses Triplet loss as the loss function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454C93B2-DE5D-4F64-AB72-8A8123AF36D8}"/>
              </a:ext>
            </a:extLst>
          </p:cNvPr>
          <p:cNvSpPr/>
          <p:nvPr/>
        </p:nvSpPr>
        <p:spPr>
          <a:xfrm>
            <a:off x="1894566" y="3445564"/>
            <a:ext cx="317971" cy="3179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CA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049F7464-288A-4BBB-A3A8-9C15669545F7}"/>
              </a:ext>
            </a:extLst>
          </p:cNvPr>
          <p:cNvSpPr/>
          <p:nvPr/>
        </p:nvSpPr>
        <p:spPr>
          <a:xfrm>
            <a:off x="4736419" y="2908992"/>
            <a:ext cx="317971" cy="317969"/>
          </a:xfrm>
          <a:prstGeom prst="ellipse">
            <a:avLst/>
          </a:prstGeom>
          <a:solidFill>
            <a:schemeClr val="accent6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CA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18F39BA9-2F1B-4F0F-BADE-FA93C7F6BECA}"/>
              </a:ext>
            </a:extLst>
          </p:cNvPr>
          <p:cNvSpPr/>
          <p:nvPr/>
        </p:nvSpPr>
        <p:spPr>
          <a:xfrm>
            <a:off x="4736419" y="4823433"/>
            <a:ext cx="317971" cy="31796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CA" sz="1799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61B4D323-40CA-4010-8E15-5C2F88CCEBC5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 flipV="1">
            <a:off x="2212537" y="3067976"/>
            <a:ext cx="2523882" cy="5365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46CA7E0E-4531-4868-AB60-D9334D329404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212537" y="3604548"/>
            <a:ext cx="2523882" cy="13778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51F634C-F04E-425E-B71A-EB9567DA5748}"/>
              </a:ext>
            </a:extLst>
          </p:cNvPr>
          <p:cNvSpPr txBox="1"/>
          <p:nvPr/>
        </p:nvSpPr>
        <p:spPr>
          <a:xfrm>
            <a:off x="636973" y="3858437"/>
            <a:ext cx="2236325" cy="92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CA" sz="1799" dirty="0">
                <a:solidFill>
                  <a:prstClr val="black"/>
                </a:solidFill>
                <a:latin typeface="Calibri" panose="020F0502020204030204"/>
              </a:rPr>
              <a:t>Image used for comparison</a:t>
            </a:r>
          </a:p>
          <a:p>
            <a:pPr defTabSz="914126"/>
            <a:r>
              <a:rPr lang="en-CA" sz="1799" dirty="0">
                <a:solidFill>
                  <a:prstClr val="black"/>
                </a:solidFill>
                <a:latin typeface="Calibri" panose="020F0502020204030204"/>
              </a:rPr>
              <a:t>(aka </a:t>
            </a:r>
            <a:r>
              <a:rPr lang="en-CA" sz="1799" b="1" dirty="0">
                <a:solidFill>
                  <a:prstClr val="black"/>
                </a:solidFill>
                <a:latin typeface="Calibri" panose="020F0502020204030204"/>
              </a:rPr>
              <a:t>anchor point</a:t>
            </a:r>
            <a:r>
              <a:rPr lang="en-CA" sz="1799" dirty="0">
                <a:solidFill>
                  <a:prstClr val="black"/>
                </a:solidFill>
                <a:latin typeface="Calibri" panose="020F0502020204030204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23EC58D-6289-4BFF-A23D-9FDBB4E3698F}"/>
              </a:ext>
            </a:extLst>
          </p:cNvPr>
          <p:cNvSpPr txBox="1"/>
          <p:nvPr/>
        </p:nvSpPr>
        <p:spPr>
          <a:xfrm>
            <a:off x="5290489" y="2584291"/>
            <a:ext cx="3952786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CA" sz="1799" dirty="0">
                <a:solidFill>
                  <a:prstClr val="black"/>
                </a:solidFill>
                <a:latin typeface="Calibri" panose="020F0502020204030204"/>
              </a:rPr>
              <a:t>+</a:t>
            </a:r>
            <a:r>
              <a:rPr lang="en-CA" sz="1799" dirty="0" err="1">
                <a:solidFill>
                  <a:prstClr val="black"/>
                </a:solidFill>
                <a:latin typeface="Calibri" panose="020F0502020204030204"/>
              </a:rPr>
              <a:t>ve</a:t>
            </a:r>
            <a:r>
              <a:rPr lang="en-CA" sz="1799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CA" sz="1799" dirty="0" err="1">
                <a:solidFill>
                  <a:prstClr val="black"/>
                </a:solidFill>
                <a:latin typeface="Calibri" panose="020F0502020204030204"/>
              </a:rPr>
              <a:t>eg</a:t>
            </a:r>
            <a:r>
              <a:rPr lang="en-CA" sz="1799" dirty="0">
                <a:solidFill>
                  <a:prstClr val="black"/>
                </a:solidFill>
                <a:latin typeface="Calibri" panose="020F0502020204030204"/>
              </a:rPr>
              <a:t> of an image being compared to</a:t>
            </a:r>
          </a:p>
          <a:p>
            <a:pPr defTabSz="914126"/>
            <a:r>
              <a:rPr lang="en-CA" sz="1799" dirty="0">
                <a:solidFill>
                  <a:prstClr val="black"/>
                </a:solidFill>
                <a:latin typeface="Calibri" panose="020F0502020204030204"/>
              </a:rPr>
              <a:t>(same class as that of the anchor)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17DCF8B-AF7A-44ED-92E8-F64FF2CBA9DD}"/>
              </a:ext>
            </a:extLst>
          </p:cNvPr>
          <p:cNvSpPr txBox="1"/>
          <p:nvPr/>
        </p:nvSpPr>
        <p:spPr>
          <a:xfrm>
            <a:off x="5337587" y="4823433"/>
            <a:ext cx="3961788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CA" sz="1799" dirty="0">
                <a:solidFill>
                  <a:prstClr val="black"/>
                </a:solidFill>
                <a:latin typeface="Calibri" panose="020F0502020204030204"/>
              </a:rPr>
              <a:t>-</a:t>
            </a:r>
            <a:r>
              <a:rPr lang="en-CA" sz="1799" dirty="0" err="1">
                <a:solidFill>
                  <a:prstClr val="black"/>
                </a:solidFill>
                <a:latin typeface="Calibri" panose="020F0502020204030204"/>
              </a:rPr>
              <a:t>ve</a:t>
            </a:r>
            <a:r>
              <a:rPr lang="en-CA" sz="1799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CA" sz="1799" dirty="0" err="1">
                <a:solidFill>
                  <a:prstClr val="black"/>
                </a:solidFill>
                <a:latin typeface="Calibri" panose="020F0502020204030204"/>
              </a:rPr>
              <a:t>eg</a:t>
            </a:r>
            <a:r>
              <a:rPr lang="en-CA" sz="1799" dirty="0">
                <a:solidFill>
                  <a:prstClr val="black"/>
                </a:solidFill>
                <a:latin typeface="Calibri" panose="020F0502020204030204"/>
              </a:rPr>
              <a:t> of an image being compared to</a:t>
            </a:r>
          </a:p>
          <a:p>
            <a:pPr defTabSz="914126"/>
            <a:r>
              <a:rPr lang="en-CA" sz="1799" dirty="0">
                <a:solidFill>
                  <a:prstClr val="black"/>
                </a:solidFill>
                <a:latin typeface="Calibri" panose="020F0502020204030204"/>
              </a:rPr>
              <a:t>(different class as that of the anchor)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A573D7C-C386-4F6C-9760-85C9BE43ED6E}"/>
              </a:ext>
            </a:extLst>
          </p:cNvPr>
          <p:cNvSpPr txBox="1"/>
          <p:nvPr/>
        </p:nvSpPr>
        <p:spPr>
          <a:xfrm>
            <a:off x="585110" y="5882498"/>
            <a:ext cx="11501519" cy="707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CA" sz="1999" b="1" dirty="0">
                <a:solidFill>
                  <a:prstClr val="black"/>
                </a:solidFill>
                <a:latin typeface="Calibri" panose="020F0502020204030204"/>
              </a:rPr>
              <a:t>The goal of the learning process: Find possible triplets where the +</a:t>
            </a:r>
            <a:r>
              <a:rPr lang="en-CA" sz="1999" b="1" dirty="0" err="1">
                <a:solidFill>
                  <a:prstClr val="black"/>
                </a:solidFill>
                <a:latin typeface="Calibri" panose="020F0502020204030204"/>
              </a:rPr>
              <a:t>ve</a:t>
            </a:r>
            <a:r>
              <a:rPr lang="en-CA" sz="1999" b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CA" sz="1999" b="1" dirty="0" err="1">
                <a:solidFill>
                  <a:prstClr val="black"/>
                </a:solidFill>
                <a:latin typeface="Calibri" panose="020F0502020204030204"/>
              </a:rPr>
              <a:t>eg</a:t>
            </a:r>
            <a:r>
              <a:rPr lang="en-CA" sz="1999" b="1" dirty="0">
                <a:solidFill>
                  <a:prstClr val="black"/>
                </a:solidFill>
                <a:latin typeface="Calibri" panose="020F0502020204030204"/>
              </a:rPr>
              <a:t> is geometrically closer to the anchor than the -</a:t>
            </a:r>
            <a:r>
              <a:rPr lang="en-CA" sz="1999" b="1" dirty="0" err="1">
                <a:solidFill>
                  <a:prstClr val="black"/>
                </a:solidFill>
                <a:latin typeface="Calibri" panose="020F0502020204030204"/>
              </a:rPr>
              <a:t>ve</a:t>
            </a:r>
            <a:endParaRPr lang="en-CA" sz="1999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36160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F176F1F-FBFA-4464-B259-15C60FBF03DF}"/>
              </a:ext>
            </a:extLst>
          </p:cNvPr>
          <p:cNvSpPr txBox="1"/>
          <p:nvPr/>
        </p:nvSpPr>
        <p:spPr>
          <a:xfrm>
            <a:off x="511936" y="547060"/>
            <a:ext cx="4877766" cy="922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CA" sz="5398" b="1" dirty="0">
                <a:solidFill>
                  <a:prstClr val="black"/>
                </a:solidFill>
                <a:latin typeface="Calibri" panose="020F0502020204030204"/>
              </a:rPr>
              <a:t>Finding Triplets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2D36397-1437-4B43-AFB3-0F470EE576CF}"/>
              </a:ext>
            </a:extLst>
          </p:cNvPr>
          <p:cNvSpPr txBox="1"/>
          <p:nvPr/>
        </p:nvSpPr>
        <p:spPr>
          <a:xfrm>
            <a:off x="1031389" y="1366426"/>
            <a:ext cx="2275513" cy="399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CA" sz="1999" dirty="0">
                <a:solidFill>
                  <a:prstClr val="black"/>
                </a:solidFill>
                <a:latin typeface="Calibri" panose="020F0502020204030204"/>
              </a:rPr>
              <a:t>(aka Triplet Mining)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86B7A541-BC89-40AC-99EE-9CA22B392BA1}"/>
              </a:ext>
            </a:extLst>
          </p:cNvPr>
          <p:cNvCxnSpPr>
            <a:cxnSpLocks/>
          </p:cNvCxnSpPr>
          <p:nvPr/>
        </p:nvCxnSpPr>
        <p:spPr>
          <a:xfrm flipH="1">
            <a:off x="1379507" y="1806520"/>
            <a:ext cx="827742" cy="15500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7CB6E6D6-4D83-4990-8726-4871E2313519}"/>
              </a:ext>
            </a:extLst>
          </p:cNvPr>
          <p:cNvCxnSpPr>
            <a:cxnSpLocks/>
          </p:cNvCxnSpPr>
          <p:nvPr/>
        </p:nvCxnSpPr>
        <p:spPr>
          <a:xfrm>
            <a:off x="2274699" y="1758807"/>
            <a:ext cx="1551657" cy="14615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5A7ECDE-91F9-49F1-B00D-42A1D45A1020}"/>
              </a:ext>
            </a:extLst>
          </p:cNvPr>
          <p:cNvSpPr txBox="1"/>
          <p:nvPr/>
        </p:nvSpPr>
        <p:spPr>
          <a:xfrm>
            <a:off x="589340" y="3458812"/>
            <a:ext cx="2290475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CA" sz="1799" dirty="0">
                <a:solidFill>
                  <a:prstClr val="black"/>
                </a:solidFill>
                <a:latin typeface="Calibri" panose="020F0502020204030204"/>
              </a:rPr>
              <a:t>Exhaustive Search</a:t>
            </a:r>
          </a:p>
          <a:p>
            <a:pPr defTabSz="914126"/>
            <a:r>
              <a:rPr lang="en-CA" sz="1799" dirty="0">
                <a:solidFill>
                  <a:prstClr val="black"/>
                </a:solidFill>
                <a:latin typeface="Calibri" panose="020F0502020204030204"/>
              </a:rPr>
              <a:t>(aka offline mining)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66ED48B-D504-4CF3-BE93-0852893FC82D}"/>
              </a:ext>
            </a:extLst>
          </p:cNvPr>
          <p:cNvSpPr txBox="1"/>
          <p:nvPr/>
        </p:nvSpPr>
        <p:spPr>
          <a:xfrm>
            <a:off x="2940990" y="3452189"/>
            <a:ext cx="2290475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CA" sz="1799" dirty="0">
                <a:solidFill>
                  <a:prstClr val="black"/>
                </a:solidFill>
                <a:latin typeface="Calibri" panose="020F0502020204030204"/>
              </a:rPr>
              <a:t>Do it in batches</a:t>
            </a:r>
          </a:p>
          <a:p>
            <a:pPr defTabSz="914126"/>
            <a:r>
              <a:rPr lang="en-CA" sz="1799" dirty="0">
                <a:solidFill>
                  <a:prstClr val="black"/>
                </a:solidFill>
                <a:latin typeface="Calibri" panose="020F0502020204030204"/>
              </a:rPr>
              <a:t>(aka online mining)</a:t>
            </a:r>
          </a:p>
        </p:txBody>
      </p:sp>
      <p:pic>
        <p:nvPicPr>
          <p:cNvPr id="1026" name="Picture 2" descr="Finding Nemo Chase Nigel">
            <a:extLst>
              <a:ext uri="{FF2B5EF4-FFF2-40B4-BE49-F238E27FC236}">
                <a16:creationId xmlns:a16="http://schemas.microsoft.com/office/drawing/2014/main" xmlns="" id="{07A7087D-A9A9-48A7-B7EB-A4C227E429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47"/>
          <a:stretch/>
        </p:blipFill>
        <p:spPr bwMode="auto">
          <a:xfrm>
            <a:off x="7296847" y="10514"/>
            <a:ext cx="4879726" cy="192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509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14161" y="0"/>
            <a:ext cx="10360501" cy="954107"/>
          </a:xfrm>
        </p:spPr>
        <p:txBody>
          <a:bodyPr>
            <a:normAutofit/>
          </a:bodyPr>
          <a:lstStyle/>
          <a:p>
            <a:r>
              <a:rPr lang="en-US" altLang="ja-JP" b="1" dirty="0">
                <a:solidFill>
                  <a:srgbClr val="C00000"/>
                </a:solidFill>
              </a:rPr>
              <a:t>4. Modeling Results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       </a:t>
            </a:r>
          </a:p>
          <a:p>
            <a:pPr marL="0" indent="0">
              <a:buNone/>
            </a:pPr>
            <a:r>
              <a:rPr lang="en-US" altLang="ja-JP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48A337F-5B1C-1F41-A0B4-E27715F16ECF}"/>
              </a:ext>
            </a:extLst>
          </p:cNvPr>
          <p:cNvSpPr txBox="1"/>
          <p:nvPr/>
        </p:nvSpPr>
        <p:spPr>
          <a:xfrm>
            <a:off x="914161" y="950893"/>
            <a:ext cx="106652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/>
              <a:t>4.3. Comparative study on the Models experimented</a:t>
            </a:r>
          </a:p>
          <a:p>
            <a:endParaRPr lang="en-US" sz="28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F741CBC8-2A99-6F40-9E6D-CAC61F660A4B}"/>
              </a:ext>
            </a:extLst>
          </p:cNvPr>
          <p:cNvSpPr/>
          <p:nvPr/>
        </p:nvSpPr>
        <p:spPr>
          <a:xfrm>
            <a:off x="1598612" y="1559094"/>
            <a:ext cx="4013306" cy="29320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dirty="0"/>
              <a:t>Accuracy: 89%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328A2E6B-495F-604E-9114-557FD2A134E2}"/>
              </a:ext>
            </a:extLst>
          </p:cNvPr>
          <p:cNvSpPr/>
          <p:nvPr/>
        </p:nvSpPr>
        <p:spPr>
          <a:xfrm>
            <a:off x="7085012" y="1611284"/>
            <a:ext cx="4013306" cy="293209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dirty="0"/>
              <a:t>Accuracy: 97.12%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948E37B0-1600-9944-8A70-CF23C03DD012}"/>
              </a:ext>
            </a:extLst>
          </p:cNvPr>
          <p:cNvSpPr/>
          <p:nvPr/>
        </p:nvSpPr>
        <p:spPr>
          <a:xfrm>
            <a:off x="1307174" y="4815161"/>
            <a:ext cx="9980772" cy="1905000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Siamese &gt; CNN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Further data cleaning/pre-process enhance CNN performance.</a:t>
            </a:r>
          </a:p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4478B14-0069-464A-AAF3-B3E70472F324}"/>
              </a:ext>
            </a:extLst>
          </p:cNvPr>
          <p:cNvSpPr txBox="1"/>
          <p:nvPr/>
        </p:nvSpPr>
        <p:spPr>
          <a:xfrm>
            <a:off x="608012" y="4724400"/>
            <a:ext cx="2362200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    FINDINGS</a:t>
            </a:r>
          </a:p>
        </p:txBody>
      </p:sp>
    </p:spTree>
    <p:extLst>
      <p:ext uri="{BB962C8B-B14F-4D97-AF65-F5344CB8AC3E}">
        <p14:creationId xmlns:p14="http://schemas.microsoft.com/office/powerpoint/2010/main" val="322442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29138" y="0"/>
            <a:ext cx="10360501" cy="804669"/>
          </a:xfrm>
        </p:spPr>
        <p:txBody>
          <a:bodyPr>
            <a:normAutofit/>
          </a:bodyPr>
          <a:lstStyle/>
          <a:p>
            <a:r>
              <a:rPr lang="en-US" altLang="ja-JP" b="1" dirty="0">
                <a:solidFill>
                  <a:srgbClr val="C00000"/>
                </a:solidFill>
              </a:rPr>
              <a:t>5. SUMMARY   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14161" y="1096265"/>
            <a:ext cx="10360501" cy="5562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         </a:t>
            </a:r>
          </a:p>
          <a:p>
            <a:pPr marL="0" indent="0">
              <a:buNone/>
            </a:pPr>
            <a:r>
              <a:rPr lang="ja-JP" altLang="en-US"/>
              <a:t>　　　　</a:t>
            </a:r>
            <a:r>
              <a:rPr lang="en-US" altLang="ja-JP" dirty="0"/>
              <a:t>Challenge: </a:t>
            </a:r>
            <a:r>
              <a:rPr lang="ja-JP" altLang="en-US"/>
              <a:t> </a:t>
            </a:r>
            <a:r>
              <a:rPr lang="en-US" altLang="ja-JP" dirty="0"/>
              <a:t>Computationally intensive. </a:t>
            </a:r>
          </a:p>
          <a:p>
            <a:pPr marL="0" indent="0">
              <a:buNone/>
            </a:pPr>
            <a:r>
              <a:rPr lang="ja-JP" altLang="en-US"/>
              <a:t>　　　　　　　　　</a:t>
            </a:r>
            <a:r>
              <a:rPr lang="en-US" altLang="ja-JP" dirty="0"/>
              <a:t>Adding of new classes to the dataset.</a:t>
            </a:r>
          </a:p>
          <a:p>
            <a:pPr marL="0" indent="0">
              <a:buNone/>
            </a:pPr>
            <a:r>
              <a:rPr lang="ja-JP" altLang="en-US"/>
              <a:t>　　　　　　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　　　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    </a:t>
            </a:r>
            <a:r>
              <a:rPr lang="ja-JP" altLang="en-US"/>
              <a:t>          </a:t>
            </a:r>
            <a:endParaRPr lang="en-CA" altLang="ja-JP" dirty="0"/>
          </a:p>
          <a:p>
            <a:pPr marL="0" indent="0">
              <a:buNone/>
            </a:pPr>
            <a:r>
              <a:rPr lang="ja-JP" altLang="en-US"/>
              <a:t>　　　　</a:t>
            </a:r>
            <a:r>
              <a:rPr lang="en-US" altLang="ja-JP" dirty="0"/>
              <a:t>Performance can improve by more Preprocessing of Image</a:t>
            </a:r>
          </a:p>
          <a:p>
            <a:pPr marL="0" indent="0">
              <a:buNone/>
            </a:pPr>
            <a:r>
              <a:rPr lang="en-US" altLang="ja-JP" dirty="0"/>
              <a:t>       </a:t>
            </a:r>
          </a:p>
          <a:p>
            <a:pPr marL="0" indent="0">
              <a:buNone/>
            </a:pPr>
            <a:r>
              <a:rPr lang="en-US" altLang="ja-JP" dirty="0"/>
              <a:t>       </a:t>
            </a:r>
            <a:r>
              <a:rPr lang="ja-JP" altLang="en-US"/>
              <a:t>           </a:t>
            </a:r>
            <a:r>
              <a:rPr lang="en-US" altLang="ja-JP" dirty="0"/>
              <a:t>D</a:t>
            </a:r>
            <a:r>
              <a:rPr lang="en-US" altLang="ja-JP" sz="3200" i="1" dirty="0"/>
              <a:t>ata Preparing &amp; Cleaning </a:t>
            </a:r>
            <a:r>
              <a:rPr lang="en-US" altLang="ja-JP" sz="3200" dirty="0"/>
              <a:t>is important</a:t>
            </a:r>
          </a:p>
          <a:p>
            <a:pPr marL="0" indent="0">
              <a:buNone/>
            </a:pPr>
            <a:r>
              <a:rPr lang="en-US" altLang="ja-JP" sz="3200" dirty="0"/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D7AE5F5-AD51-B345-902A-C0C06C6BD290}"/>
              </a:ext>
            </a:extLst>
          </p:cNvPr>
          <p:cNvSpPr/>
          <p:nvPr/>
        </p:nvSpPr>
        <p:spPr>
          <a:xfrm>
            <a:off x="1177231" y="3191765"/>
            <a:ext cx="27432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C000"/>
                </a:solidFill>
              </a:rPr>
              <a:t>Key-Takeaway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7068B2A-E79D-6F4F-ACCD-6A854700B7EC}"/>
              </a:ext>
            </a:extLst>
          </p:cNvPr>
          <p:cNvSpPr/>
          <p:nvPr/>
        </p:nvSpPr>
        <p:spPr>
          <a:xfrm>
            <a:off x="1141412" y="1003804"/>
            <a:ext cx="8570624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Conclusion on the Whale 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79939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9BD293B-72D3-3848-A640-D11E981A2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05835">
            <a:off x="1287183" y="675408"/>
            <a:ext cx="5489429" cy="3646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C1654D3-D6DC-2741-81B1-C5958D48C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812" y="3226930"/>
            <a:ext cx="3721100" cy="28297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2DE061E-BBBF-AC4D-A96D-AA66984B43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4610">
            <a:off x="6822288" y="1207937"/>
            <a:ext cx="4398718" cy="26734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901FEE2-9672-6746-99DE-C4231FA9B4B4}"/>
              </a:ext>
            </a:extLst>
          </p:cNvPr>
          <p:cNvSpPr txBox="1"/>
          <p:nvPr/>
        </p:nvSpPr>
        <p:spPr>
          <a:xfrm>
            <a:off x="2162288" y="5374344"/>
            <a:ext cx="3962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merican Typewriter" panose="02090604020004020304" pitchFamily="18" charset="77"/>
                <a:cs typeface="Algerian" panose="020F0502020204030204" pitchFamily="34" charset="0"/>
              </a:rPr>
              <a:t>THANK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F5FAC34-09AE-3B4F-94B5-7B0F75869D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891" y="5207240"/>
            <a:ext cx="1047040" cy="104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1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760412" y="76200"/>
            <a:ext cx="10360501" cy="804669"/>
          </a:xfrm>
        </p:spPr>
        <p:txBody>
          <a:bodyPr/>
          <a:lstStyle/>
          <a:p>
            <a:r>
              <a:rPr lang="ja-JP" altLang="en-US" b="1" dirty="0"/>
              <a:t>１．</a:t>
            </a:r>
            <a:r>
              <a:rPr lang="en-US" b="1" dirty="0"/>
              <a:t>Project Description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41412" y="957069"/>
            <a:ext cx="10360501" cy="5596131"/>
          </a:xfrm>
          <a:ln>
            <a:noFill/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100" dirty="0"/>
              <a:t>1. Humpback Whale Identification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/>
              <a:t>Helps the whale conservation efforts by improving the monitoring of 	whales using an automated image identification system </a:t>
            </a:r>
          </a:p>
          <a:p>
            <a:pPr marL="0" indent="0">
              <a:buNone/>
            </a:pPr>
            <a:r>
              <a:rPr lang="en-US" i="1" dirty="0"/>
              <a:t>	Data profile:  from </a:t>
            </a:r>
            <a:r>
              <a:rPr lang="en-US" i="1" dirty="0" err="1">
                <a:solidFill>
                  <a:srgbClr val="C00000"/>
                </a:solidFill>
              </a:rPr>
              <a:t>Kaggle</a:t>
            </a:r>
            <a:r>
              <a:rPr lang="en-US" i="1" dirty="0">
                <a:solidFill>
                  <a:srgbClr val="C00000"/>
                </a:solidFill>
              </a:rPr>
              <a:t>, size 25K+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</a:t>
            </a:r>
            <a:r>
              <a:rPr lang="en-US" sz="3100" dirty="0"/>
              <a:t>How are Whales identified?</a:t>
            </a:r>
          </a:p>
          <a:p>
            <a:pPr marL="0" indent="0">
              <a:buNone/>
            </a:pPr>
            <a:r>
              <a:rPr lang="en-US" dirty="0"/>
              <a:t>           </a:t>
            </a:r>
            <a:r>
              <a:rPr lang="ja-JP" altLang="en-US" dirty="0"/>
              <a:t>  </a:t>
            </a:r>
            <a:r>
              <a:rPr lang="en-US" sz="4100" dirty="0"/>
              <a:t>By their </a:t>
            </a:r>
            <a:r>
              <a:rPr lang="en-US" sz="4100" i="1" dirty="0">
                <a:solidFill>
                  <a:srgbClr val="C00000"/>
                </a:solidFill>
              </a:rPr>
              <a:t>tail flukes</a:t>
            </a:r>
            <a:endParaRPr lang="en-US" sz="41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</a:t>
            </a:r>
            <a:r>
              <a:rPr lang="en-US" sz="3100" dirty="0"/>
              <a:t>How can ML play role in this?</a:t>
            </a:r>
          </a:p>
          <a:p>
            <a:pPr marL="0" indent="0">
              <a:buNone/>
            </a:pPr>
            <a:r>
              <a:rPr lang="en-US" dirty="0"/>
              <a:t>           Using </a:t>
            </a:r>
            <a:r>
              <a:rPr lang="en-US" i="1" dirty="0"/>
              <a:t>algorithms</a:t>
            </a:r>
            <a:r>
              <a:rPr lang="en-US" dirty="0"/>
              <a:t> that </a:t>
            </a:r>
            <a:r>
              <a:rPr lang="en-US" i="1" dirty="0"/>
              <a:t>process patterns</a:t>
            </a:r>
            <a:r>
              <a:rPr lang="en-US" dirty="0"/>
              <a:t> in </a:t>
            </a:r>
            <a:r>
              <a:rPr lang="en-US" i="1" dirty="0"/>
              <a:t>images</a:t>
            </a:r>
            <a:r>
              <a:rPr lang="en-US" dirty="0"/>
              <a:t>, </a:t>
            </a:r>
          </a:p>
          <a:p>
            <a:pPr marL="0" indent="0">
              <a:buNone/>
            </a:pPr>
            <a:r>
              <a:rPr lang="en-US" dirty="0"/>
              <a:t>           </a:t>
            </a:r>
            <a:r>
              <a:rPr lang="en-US" i="1" dirty="0"/>
              <a:t>automate</a:t>
            </a:r>
            <a:r>
              <a:rPr lang="en-US" dirty="0"/>
              <a:t> </a:t>
            </a:r>
            <a:r>
              <a:rPr lang="en-US" b="1" i="1" u="sng" dirty="0">
                <a:solidFill>
                  <a:srgbClr val="C00000"/>
                </a:solidFill>
              </a:rPr>
              <a:t>photo (image) identification</a:t>
            </a:r>
            <a:r>
              <a:rPr lang="en-US" b="1" i="1" dirty="0">
                <a:solidFill>
                  <a:srgbClr val="C00000"/>
                </a:solidFill>
              </a:rPr>
              <a:t> </a:t>
            </a:r>
            <a:r>
              <a:rPr lang="en-US" dirty="0"/>
              <a:t>of whales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481957A-5D40-6C4E-A10E-4F596F6E8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7511" y="2819400"/>
            <a:ext cx="2511901" cy="251190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xmlns="" id="{A3EB25D1-4365-3C47-85AE-2008A30D2545}"/>
              </a:ext>
            </a:extLst>
          </p:cNvPr>
          <p:cNvSpPr/>
          <p:nvPr/>
        </p:nvSpPr>
        <p:spPr>
          <a:xfrm>
            <a:off x="8990012" y="3495502"/>
            <a:ext cx="1371600" cy="13716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xmlns="" id="{BE4974D6-BD4F-CB43-BC78-1EB8AAE1D393}"/>
              </a:ext>
            </a:extLst>
          </p:cNvPr>
          <p:cNvSpPr/>
          <p:nvPr/>
        </p:nvSpPr>
        <p:spPr>
          <a:xfrm>
            <a:off x="6475412" y="3886200"/>
            <a:ext cx="2133600" cy="533400"/>
          </a:xfrm>
          <a:prstGeom prst="rightArrow">
            <a:avLst/>
          </a:prstGeom>
          <a:solidFill>
            <a:srgbClr val="003F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969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xmlns="" id="{FBCC06D3-CDAF-4121-9944-D65258C2035D}"/>
              </a:ext>
            </a:extLst>
          </p:cNvPr>
          <p:cNvSpPr/>
          <p:nvPr/>
        </p:nvSpPr>
        <p:spPr>
          <a:xfrm>
            <a:off x="1232096" y="5105400"/>
            <a:ext cx="10360500" cy="893617"/>
          </a:xfrm>
          <a:prstGeom prst="roundRect">
            <a:avLst/>
          </a:prstGeom>
          <a:solidFill>
            <a:srgbClr val="6574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2015: GUI to search by user selection of set fluke types.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WhaleNet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36612" y="33531"/>
            <a:ext cx="10820400" cy="804669"/>
          </a:xfrm>
        </p:spPr>
        <p:txBody>
          <a:bodyPr>
            <a:noAutofit/>
          </a:bodyPr>
          <a:lstStyle/>
          <a:p>
            <a:r>
              <a:rPr lang="ja-JP" altLang="en-US" sz="3200" b="1" dirty="0"/>
              <a:t>２</a:t>
            </a:r>
            <a:r>
              <a:rPr lang="en-US" altLang="ja-JP" sz="3200" b="1" dirty="0"/>
              <a:t>. </a:t>
            </a:r>
            <a:r>
              <a:rPr lang="en-US" sz="3200" b="1" dirty="0"/>
              <a:t>Related Work : Earlier effort- </a:t>
            </a:r>
            <a:r>
              <a:rPr lang="en-US" sz="3200" b="1" dirty="0">
                <a:solidFill>
                  <a:srgbClr val="C00000"/>
                </a:solidFill>
              </a:rPr>
              <a:t>Manual</a:t>
            </a:r>
            <a:r>
              <a:rPr lang="en-US" sz="3200" b="1" dirty="0">
                <a:solidFill>
                  <a:srgbClr val="FFC000"/>
                </a:solidFill>
              </a:rPr>
              <a:t> </a:t>
            </a:r>
            <a:r>
              <a:rPr lang="en-US" sz="3200" b="1" dirty="0"/>
              <a:t>feature extractions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038844" y="693930"/>
            <a:ext cx="10360501" cy="556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u="sng" dirty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Content Placeholder 4" descr="Staggered process showing 3 tasks arranged one below the other and two downward pointing arrows are used to indicate progression from first task to second task and second task to third task.">
            <a:extLst>
              <a:ext uri="{FF2B5EF4-FFF2-40B4-BE49-F238E27FC236}">
                <a16:creationId xmlns:a16="http://schemas.microsoft.com/office/drawing/2014/main" xmlns="" id="{0AAFAF14-FF76-45ED-909F-006E797BBB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4471666"/>
              </p:ext>
            </p:extLst>
          </p:nvPr>
        </p:nvGraphicFramePr>
        <p:xfrm>
          <a:off x="1425346" y="922530"/>
          <a:ext cx="10360500" cy="6011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912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36612" y="109731"/>
            <a:ext cx="10820400" cy="804669"/>
          </a:xfrm>
        </p:spPr>
        <p:txBody>
          <a:bodyPr>
            <a:noAutofit/>
          </a:bodyPr>
          <a:lstStyle/>
          <a:p>
            <a:r>
              <a:rPr lang="ja-JP" altLang="en-US" sz="3600" b="1" dirty="0"/>
              <a:t>２</a:t>
            </a:r>
            <a:r>
              <a:rPr lang="en-US" altLang="ja-JP" sz="3600" b="1" dirty="0"/>
              <a:t>. </a:t>
            </a:r>
            <a:r>
              <a:rPr lang="en-US" sz="3600" b="1" dirty="0"/>
              <a:t>Related Work : </a:t>
            </a:r>
            <a:r>
              <a:rPr lang="en-US" sz="3600" b="1" dirty="0">
                <a:solidFill>
                  <a:srgbClr val="C00000"/>
                </a:solidFill>
              </a:rPr>
              <a:t>AUTOMATIC</a:t>
            </a:r>
            <a:r>
              <a:rPr lang="en-US" sz="3600" b="1" dirty="0"/>
              <a:t> feature extractions by </a:t>
            </a:r>
            <a:r>
              <a:rPr lang="en-US" sz="3600" b="1" dirty="0">
                <a:solidFill>
                  <a:srgbClr val="C00000"/>
                </a:solidFill>
              </a:rPr>
              <a:t>ML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038844" y="693930"/>
            <a:ext cx="10360501" cy="60116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u="sng" dirty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D0370343-CB3E-4976-97A0-7B7E07CBFEC9}"/>
              </a:ext>
            </a:extLst>
          </p:cNvPr>
          <p:cNvSpPr/>
          <p:nvPr/>
        </p:nvSpPr>
        <p:spPr>
          <a:xfrm>
            <a:off x="2055812" y="1066800"/>
            <a:ext cx="79248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ML utilization effort is enhanced by competitions such as Kaggle.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075D969-2747-4AD8-9F15-B3806F4D6760}"/>
              </a:ext>
            </a:extLst>
          </p:cNvPr>
          <p:cNvSpPr txBox="1"/>
          <p:nvPr/>
        </p:nvSpPr>
        <p:spPr>
          <a:xfrm>
            <a:off x="2970212" y="2743200"/>
            <a:ext cx="7010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</a:t>
            </a:r>
            <a:r>
              <a:rPr lang="en-US" sz="2800" i="1" dirty="0"/>
              <a:t>The Right Whale Recognition</a:t>
            </a:r>
            <a:r>
              <a:rPr lang="en-US" sz="2800" dirty="0"/>
              <a:t>” competition</a:t>
            </a:r>
          </a:p>
          <a:p>
            <a:r>
              <a:rPr lang="en-US" sz="2800" dirty="0"/>
              <a:t> 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3A9F8B0-EEE3-4179-BD04-3E89AB84F7F7}"/>
              </a:ext>
            </a:extLst>
          </p:cNvPr>
          <p:cNvSpPr txBox="1"/>
          <p:nvPr/>
        </p:nvSpPr>
        <p:spPr>
          <a:xfrm>
            <a:off x="4060579" y="3429000"/>
            <a:ext cx="441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=</a:t>
            </a:r>
            <a:r>
              <a:rPr lang="en-US" sz="2800" dirty="0">
                <a:solidFill>
                  <a:srgbClr val="C00000"/>
                </a:solidFill>
              </a:rPr>
              <a:t>Methodology examples</a:t>
            </a:r>
            <a:r>
              <a:rPr lang="en-US" sz="2800" dirty="0"/>
              <a:t>=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FDB8712-2345-48B5-B8FB-97A750170443}"/>
              </a:ext>
            </a:extLst>
          </p:cNvPr>
          <p:cNvSpPr txBox="1"/>
          <p:nvPr/>
        </p:nvSpPr>
        <p:spPr>
          <a:xfrm>
            <a:off x="3351212" y="3952220"/>
            <a:ext cx="66294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</a:t>
            </a:r>
            <a:r>
              <a:rPr lang="en-US" dirty="0"/>
              <a:t>Image used: aerial shot of a right whale, face</a:t>
            </a:r>
          </a:p>
          <a:p>
            <a:r>
              <a:rPr lang="en-US" dirty="0"/>
              <a:t>  Algorithm: CNN, </a:t>
            </a:r>
          </a:p>
          <a:p>
            <a:r>
              <a:rPr lang="en-US" dirty="0"/>
              <a:t>                      CNN-based pretrained model   </a:t>
            </a:r>
          </a:p>
          <a:p>
            <a:r>
              <a:rPr lang="en-US" dirty="0"/>
              <a:t>                             (</a:t>
            </a:r>
            <a:r>
              <a:rPr lang="en-US" dirty="0" err="1"/>
              <a:t>AlexNet</a:t>
            </a:r>
            <a:r>
              <a:rPr lang="en-US" dirty="0"/>
              <a:t>, </a:t>
            </a:r>
            <a:r>
              <a:rPr lang="en-US" dirty="0" err="1"/>
              <a:t>DeepSenseNet</a:t>
            </a:r>
            <a:r>
              <a:rPr lang="en-US" dirty="0"/>
              <a:t>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A603470-1088-4A99-89C0-DD6125AF8908}"/>
              </a:ext>
            </a:extLst>
          </p:cNvPr>
          <p:cNvSpPr txBox="1"/>
          <p:nvPr/>
        </p:nvSpPr>
        <p:spPr>
          <a:xfrm>
            <a:off x="1751012" y="5791200"/>
            <a:ext cx="10267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Useful examples of automated identification of whales based on images</a:t>
            </a:r>
          </a:p>
          <a:p>
            <a:r>
              <a:rPr lang="en-US" sz="2000" dirty="0">
                <a:solidFill>
                  <a:srgbClr val="C00000"/>
                </a:solidFill>
              </a:rPr>
              <a:t>But not directly applicable to </a:t>
            </a:r>
            <a:r>
              <a:rPr lang="en-US" sz="2000" u="sng" dirty="0">
                <a:solidFill>
                  <a:srgbClr val="C00000"/>
                </a:solidFill>
              </a:rPr>
              <a:t>few-shot learning </a:t>
            </a:r>
            <a:r>
              <a:rPr lang="en-US" sz="2000" dirty="0">
                <a:solidFill>
                  <a:srgbClr val="C00000"/>
                </a:solidFill>
              </a:rPr>
              <a:t>(classes with few examples)</a:t>
            </a:r>
          </a:p>
        </p:txBody>
      </p:sp>
    </p:spTree>
    <p:extLst>
      <p:ext uri="{BB962C8B-B14F-4D97-AF65-F5344CB8AC3E}">
        <p14:creationId xmlns:p14="http://schemas.microsoft.com/office/powerpoint/2010/main" val="398149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xmlns="" id="{20B05B4F-DC50-4A84-864C-468DDA05121B}"/>
              </a:ext>
            </a:extLst>
          </p:cNvPr>
          <p:cNvSpPr/>
          <p:nvPr/>
        </p:nvSpPr>
        <p:spPr>
          <a:xfrm>
            <a:off x="1141412" y="2209801"/>
            <a:ext cx="914400" cy="53339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F52D571-D1C2-430B-83D2-1057895968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386511"/>
            <a:ext cx="9220200" cy="5633289"/>
          </a:xfrm>
          <a:prstGeom prst="rect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273448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12C022-44E4-4140-95E5-146E8547B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76200"/>
            <a:ext cx="10512862" cy="1219199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3. Data Exploration: Numeric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64B2AA1-0B08-4E1B-8F8C-CB6BF40F4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2" y="1826042"/>
            <a:ext cx="5852021" cy="4350205"/>
          </a:xfrm>
        </p:spPr>
        <p:txBody>
          <a:bodyPr/>
          <a:lstStyle/>
          <a:p>
            <a:r>
              <a:rPr lang="en-US" dirty="0"/>
              <a:t>Skew of training image distribution: </a:t>
            </a:r>
            <a:r>
              <a:rPr lang="en-US" b="1" u="sng" dirty="0">
                <a:solidFill>
                  <a:schemeClr val="accent5">
                    <a:lumMod val="75000"/>
                  </a:schemeClr>
                </a:solidFill>
              </a:rPr>
              <a:t>Few-Shot Learning problem</a:t>
            </a:r>
          </a:p>
          <a:p>
            <a:pPr lvl="1"/>
            <a:r>
              <a:rPr lang="en-US" dirty="0"/>
              <a:t>More than </a:t>
            </a:r>
            <a:r>
              <a:rPr lang="en-US" dirty="0">
                <a:solidFill>
                  <a:srgbClr val="C00000"/>
                </a:solidFill>
              </a:rPr>
              <a:t>2000 whales </a:t>
            </a:r>
            <a:r>
              <a:rPr lang="en-US" dirty="0"/>
              <a:t>have </a:t>
            </a:r>
            <a:r>
              <a:rPr lang="en-US" dirty="0">
                <a:solidFill>
                  <a:srgbClr val="C00000"/>
                </a:solidFill>
              </a:rPr>
              <a:t>just one image</a:t>
            </a:r>
          </a:p>
          <a:p>
            <a:pPr lvl="1"/>
            <a:r>
              <a:rPr lang="en-US" dirty="0"/>
              <a:t>Single whale with </a:t>
            </a:r>
            <a:r>
              <a:rPr lang="en-US" dirty="0">
                <a:solidFill>
                  <a:srgbClr val="C00000"/>
                </a:solidFill>
              </a:rPr>
              <a:t>most images </a:t>
            </a:r>
            <a:r>
              <a:rPr lang="en-US" dirty="0"/>
              <a:t>has </a:t>
            </a:r>
            <a:r>
              <a:rPr lang="en-US" dirty="0">
                <a:solidFill>
                  <a:srgbClr val="C00000"/>
                </a:solidFill>
              </a:rPr>
              <a:t>73 images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Most frequent IDs (without counting </a:t>
            </a:r>
            <a:r>
              <a:rPr lang="en-US" dirty="0" err="1"/>
              <a:t>new_whale</a:t>
            </a:r>
            <a:r>
              <a:rPr lang="en-US" dirty="0"/>
              <a:t>) 		       </a:t>
            </a:r>
          </a:p>
          <a:p>
            <a:pPr marL="3656503" lvl="8" indent="0">
              <a:buNone/>
            </a:pPr>
            <a:r>
              <a:rPr lang="en-US" sz="3199" b="1" dirty="0">
                <a:sym typeface="Wingdings"/>
              </a:rPr>
              <a:t>	     	</a:t>
            </a:r>
            <a:endParaRPr lang="en-US" sz="3199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937" y="1656076"/>
            <a:ext cx="5404471" cy="441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4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F6C443DB-5335-4D2C-ADF1-578794B87F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35" y="3453849"/>
            <a:ext cx="5804198" cy="20448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EE7FD702-7DB2-43A9-86A3-2B531A781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66" y="1189546"/>
            <a:ext cx="5701167" cy="21091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06227" y="1469215"/>
            <a:ext cx="7512476" cy="5398693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15511" y="76200"/>
            <a:ext cx="10360501" cy="606078"/>
          </a:xfrm>
        </p:spPr>
        <p:txBody>
          <a:bodyPr>
            <a:normAutofit fontScale="90000"/>
          </a:bodyPr>
          <a:lstStyle/>
          <a:p>
            <a:r>
              <a:rPr lang="en-US" altLang="ja-JP" b="1" dirty="0">
                <a:solidFill>
                  <a:srgbClr val="C00000"/>
                </a:solidFill>
              </a:rPr>
              <a:t>3. Data Exploration: Numeric Data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14161" y="1096265"/>
            <a:ext cx="10360501" cy="5562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             </a:t>
            </a:r>
          </a:p>
          <a:p>
            <a:pPr marL="0" indent="0">
              <a:buNone/>
            </a:pPr>
            <a:r>
              <a:rPr lang="en-US" altLang="ja-JP" dirty="0"/>
              <a:t>             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63E6EBE-5A17-4347-A8B1-BFA1998AA95E}"/>
              </a:ext>
            </a:extLst>
          </p:cNvPr>
          <p:cNvSpPr txBox="1"/>
          <p:nvPr/>
        </p:nvSpPr>
        <p:spPr>
          <a:xfrm>
            <a:off x="6323012" y="3354345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(%)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E16F039-DF74-4976-ADCC-7331AAB111A1}"/>
              </a:ext>
            </a:extLst>
          </p:cNvPr>
          <p:cNvSpPr txBox="1"/>
          <p:nvPr/>
        </p:nvSpPr>
        <p:spPr>
          <a:xfrm>
            <a:off x="4321956" y="3342638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(%)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9700B9C-091D-4B7F-B1CB-9010CF458FD8}"/>
              </a:ext>
            </a:extLst>
          </p:cNvPr>
          <p:cNvSpPr/>
          <p:nvPr/>
        </p:nvSpPr>
        <p:spPr>
          <a:xfrm>
            <a:off x="6246812" y="1305320"/>
            <a:ext cx="5867400" cy="9390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ight Bracket 2">
            <a:extLst>
              <a:ext uri="{FF2B5EF4-FFF2-40B4-BE49-F238E27FC236}">
                <a16:creationId xmlns:a16="http://schemas.microsoft.com/office/drawing/2014/main" xmlns="" id="{2D229D9A-FDDB-44F7-A2D6-6ED18FF60523}"/>
              </a:ext>
            </a:extLst>
          </p:cNvPr>
          <p:cNvSpPr/>
          <p:nvPr/>
        </p:nvSpPr>
        <p:spPr>
          <a:xfrm>
            <a:off x="7492949" y="2351541"/>
            <a:ext cx="962779" cy="4811259"/>
          </a:xfrm>
          <a:prstGeom prst="rightBracket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EF04FF15-5E67-42BC-B6D4-130C12606CC4}"/>
              </a:ext>
            </a:extLst>
          </p:cNvPr>
          <p:cNvSpPr/>
          <p:nvPr/>
        </p:nvSpPr>
        <p:spPr>
          <a:xfrm>
            <a:off x="9311465" y="1828800"/>
            <a:ext cx="2802747" cy="2133600"/>
          </a:xfrm>
          <a:prstGeom prst="ellipse">
            <a:avLst/>
          </a:prstGeom>
          <a:solidFill>
            <a:srgbClr val="E797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Whales assigned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to 4 images: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30%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B270E329-679D-4525-A3FB-B23BFE00C87F}"/>
              </a:ext>
            </a:extLst>
          </p:cNvPr>
          <p:cNvSpPr/>
          <p:nvPr/>
        </p:nvSpPr>
        <p:spPr>
          <a:xfrm>
            <a:off x="7034309" y="3962400"/>
            <a:ext cx="3708303" cy="258925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Whales assigned 5 to max.73 images 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30%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64B4AEB-7D73-4386-A996-9A72EB0248DA}"/>
              </a:ext>
            </a:extLst>
          </p:cNvPr>
          <p:cNvSpPr/>
          <p:nvPr/>
        </p:nvSpPr>
        <p:spPr>
          <a:xfrm>
            <a:off x="608012" y="1524000"/>
            <a:ext cx="5338591" cy="13460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0D6C3D92-0B12-8545-903E-1F22B4368217}"/>
              </a:ext>
            </a:extLst>
          </p:cNvPr>
          <p:cNvSpPr/>
          <p:nvPr/>
        </p:nvSpPr>
        <p:spPr>
          <a:xfrm>
            <a:off x="608012" y="2942382"/>
            <a:ext cx="5335348" cy="2163018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F574F947-C064-FC4C-98B0-0D130FEF6FA6}"/>
              </a:ext>
            </a:extLst>
          </p:cNvPr>
          <p:cNvSpPr/>
          <p:nvPr/>
        </p:nvSpPr>
        <p:spPr>
          <a:xfrm>
            <a:off x="608011" y="5155226"/>
            <a:ext cx="5338591" cy="36545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Up Arrow Callout 19">
            <a:extLst>
              <a:ext uri="{FF2B5EF4-FFF2-40B4-BE49-F238E27FC236}">
                <a16:creationId xmlns:a16="http://schemas.microsoft.com/office/drawing/2014/main" xmlns="" id="{F5549E0D-0F7B-834D-94D2-3879333FE27B}"/>
              </a:ext>
            </a:extLst>
          </p:cNvPr>
          <p:cNvSpPr/>
          <p:nvPr/>
        </p:nvSpPr>
        <p:spPr>
          <a:xfrm>
            <a:off x="1031502" y="5388198"/>
            <a:ext cx="3750695" cy="1138189"/>
          </a:xfrm>
          <a:prstGeom prst="upArrowCallou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Whales with ID*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“new-whale”: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41.41%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433A5168-8A60-492A-BD2A-546325391D86}"/>
              </a:ext>
            </a:extLst>
          </p:cNvPr>
          <p:cNvSpPr/>
          <p:nvPr/>
        </p:nvSpPr>
        <p:spPr>
          <a:xfrm>
            <a:off x="5178378" y="2448137"/>
            <a:ext cx="1068434" cy="53310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4612" y="1455510"/>
            <a:ext cx="463771" cy="42594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671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29138" y="109731"/>
            <a:ext cx="10360501" cy="804669"/>
          </a:xfrm>
        </p:spPr>
        <p:txBody>
          <a:bodyPr>
            <a:normAutofit/>
          </a:bodyPr>
          <a:lstStyle/>
          <a:p>
            <a:r>
              <a:rPr lang="en-US" altLang="ja-JP" b="1" dirty="0">
                <a:solidFill>
                  <a:srgbClr val="C00000"/>
                </a:solidFill>
              </a:rPr>
              <a:t>3. Data Exploration: Image Data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21172" y="1096265"/>
            <a:ext cx="11540639" cy="556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/>
              <a:t>Visual inspection of </a:t>
            </a:r>
            <a:r>
              <a:rPr lang="en-US" altLang="ja-JP" dirty="0">
                <a:solidFill>
                  <a:srgbClr val="C00000"/>
                </a:solidFill>
              </a:rPr>
              <a:t>image quality</a:t>
            </a:r>
          </a:p>
          <a:p>
            <a:pPr marL="0" indent="0">
              <a:buNone/>
            </a:pPr>
            <a:r>
              <a:rPr lang="en-US" altLang="ja-JP" dirty="0"/>
              <a:t>    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7255799-2300-4889-9ED7-1F6A716B0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012" y="1828800"/>
            <a:ext cx="7096700" cy="4750210"/>
          </a:xfrm>
          <a:prstGeom prst="rect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421172" y="2286000"/>
            <a:ext cx="420647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Pixel resolution differs between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images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Rectangular shape of images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suggests that most images have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been cropped (by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Happywhale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center the fluke better </a:t>
            </a:r>
          </a:p>
        </p:txBody>
      </p:sp>
    </p:spTree>
    <p:extLst>
      <p:ext uri="{BB962C8B-B14F-4D97-AF65-F5344CB8AC3E}">
        <p14:creationId xmlns:p14="http://schemas.microsoft.com/office/powerpoint/2010/main" val="24543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http://www.w3.org/XML/1998/namespace"/>
    <ds:schemaRef ds:uri="http://purl.org/dc/terms/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4873beb7-5857-4685-be1f-d57550cc96cc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1798</TotalTime>
  <Words>879</Words>
  <Application>Microsoft Macintosh PowerPoint</Application>
  <PresentationFormat>Custom</PresentationFormat>
  <Paragraphs>207</Paragraphs>
  <Slides>24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Algerian</vt:lpstr>
      <vt:lpstr>American Typewriter</vt:lpstr>
      <vt:lpstr>Calibri</vt:lpstr>
      <vt:lpstr>Calibri Light</vt:lpstr>
      <vt:lpstr>Wingdings</vt:lpstr>
      <vt:lpstr>游ゴシック</vt:lpstr>
      <vt:lpstr>游ゴシック Light</vt:lpstr>
      <vt:lpstr>Arial</vt:lpstr>
      <vt:lpstr>Office Theme</vt:lpstr>
      <vt:lpstr>1_Office Theme</vt:lpstr>
      <vt:lpstr>Humpback Whale Identification</vt:lpstr>
      <vt:lpstr>PowerPoint Presentation</vt:lpstr>
      <vt:lpstr>１．Project Description</vt:lpstr>
      <vt:lpstr>２. Related Work : Earlier effort- Manual feature extractions</vt:lpstr>
      <vt:lpstr>２. Related Work : AUTOMATIC feature extractions by ML</vt:lpstr>
      <vt:lpstr>PowerPoint Presentation</vt:lpstr>
      <vt:lpstr>3. Data Exploration: Numeric Data</vt:lpstr>
      <vt:lpstr>3. Data Exploration: Numeric Data</vt:lpstr>
      <vt:lpstr>3. Data Exploration: Image Data</vt:lpstr>
      <vt:lpstr>3. Data Pre-Processing</vt:lpstr>
      <vt:lpstr>4. Classifier Models Build  </vt:lpstr>
      <vt:lpstr>4. Classifier Models Build  </vt:lpstr>
      <vt:lpstr>4. Modeling  </vt:lpstr>
      <vt:lpstr>4. Modeling  </vt:lpstr>
      <vt:lpstr>4. Modeling  </vt:lpstr>
      <vt:lpstr>4. Modeling  </vt:lpstr>
      <vt:lpstr>PowerPoint Presentation</vt:lpstr>
      <vt:lpstr>CNN v/s Siamese NN</vt:lpstr>
      <vt:lpstr>PowerPoint Presentation</vt:lpstr>
      <vt:lpstr>PowerPoint Presentation</vt:lpstr>
      <vt:lpstr>PowerPoint Presentation</vt:lpstr>
      <vt:lpstr>4. Modeling Results</vt:lpstr>
      <vt:lpstr>5. SUMMARY   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Humback Whale Identification</dc:title>
  <dc:creator>Anna Lee</dc:creator>
  <cp:lastModifiedBy>Microsoft Office User</cp:lastModifiedBy>
  <cp:revision>130</cp:revision>
  <cp:lastPrinted>2019-03-13T21:49:57Z</cp:lastPrinted>
  <dcterms:created xsi:type="dcterms:W3CDTF">2019-03-12T12:48:36Z</dcterms:created>
  <dcterms:modified xsi:type="dcterms:W3CDTF">2019-03-15T22:22:08Z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